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4" roundtripDataSignature="AMtx7mhjKNoVOvtUaDzpyF2mgJN7nX46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67c4de1c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b67c4de1c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67c4de1c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b67c4de1c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67c4de1ca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b67c4de1ca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67c4de1ca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b67c4de1ca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67c4de1ca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b67c4de1ca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67c4de1ca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b67c4de1ca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67c4de1ca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b67c4de1c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67c4de1c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b67c4de1c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67c4de1ca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b67c4de1ca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67c4de1ca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b67c4de1ca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67c4de1c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b67c4de1c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67c4de1ca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b67c4de1ca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6e45d60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b6e45d60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6e45d609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b6e45d609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491a918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b491a918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491a9182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b491a9182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56c910e3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b56c910e3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b56c910e3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2b56c910e3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5c973c316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2b5c973c316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56c910e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b56c910e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6e45d609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b6e45d609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67c4de1c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2b67c4de1c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b6e45d609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b6e45d60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56c910e3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b56c910e3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b6825eeb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b6825eeb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56c910e3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2b56c910e3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5c973c316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b5c973c316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b5c973c316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b5c973c316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b5c973c316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2b5c973c316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6e45d609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b6e45d609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6e45d60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b6e45d60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b5c973c316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2b5c973c316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67c4de1c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b67c4de1c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b5c973c31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2b5c973c31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b5c973c3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2b5c973c3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b5c973c31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2b5c973c3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5c973c316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2b5c973c316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b67c4de1c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2b67c4de1c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b67c4de1ca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b67c4de1c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b6e45d609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2b6e45d609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6e45d609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2b6e45d609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b67c4de1ca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2b67c4de1ca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b688428b3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2b688428b3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67c4de1ca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b67c4de1ca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b6e45d609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2b6e45d609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b6e45d609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2b6e45d609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b67c4de1ca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2b67c4de1ca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b67c4de1ca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2b67c4de1ca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b67c4de1ca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2b67c4de1ca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67c4de1ca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b67c4de1ca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67c4de1c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b67c4de1c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67c4de1ca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b67c4de1ca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9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lab.research.google.com/drive/1WNSVtM82oknmzL1QrJlNu--yNaWbp6o9?usp=sharing" TargetMode="External"/><Relationship Id="rId4" Type="http://schemas.openxmlformats.org/officeDocument/2006/relationships/hyperlink" Target="https://colab.research.google.com/drive/1mWiOFBy3zY6OdINEvHN9EPoQ_VIvfFKw?usp=sharing" TargetMode="External"/><Relationship Id="rId5" Type="http://schemas.openxmlformats.org/officeDocument/2006/relationships/hyperlink" Target="https://github.com/huggingface/alignment-handbook" TargetMode="External"/><Relationship Id="rId6" Type="http://schemas.openxmlformats.org/officeDocument/2006/relationships/hyperlink" Target="https://huggingface.co/blog/peft" TargetMode="External"/><Relationship Id="rId7" Type="http://schemas.openxmlformats.org/officeDocument/2006/relationships/hyperlink" Target="https://arxiv.org/pdf/2106.09685.pdf" TargetMode="External"/><Relationship Id="rId8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hyperlink" Target="https://huggingface.co/collections/HuggingFaceH4/awesome-sft-datasets-65788b571bf8e371c4e4241a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hyperlink" Target="https://huggingface.co/collections/HuggingFaceH4/awesome-sft-datasets-65788b571bf8e371c4e4241a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hyperlink" Target="https://huggingface.co/blog/pref-tunin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52.png"/><Relationship Id="rId5" Type="http://schemas.openxmlformats.org/officeDocument/2006/relationships/hyperlink" Target="https://qwenlm.github.io/blog/qwen1.5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hyperlink" Target="https://huggingface.co/spaces/HuggingFaceH4/open_llm_leaderboard" TargetMode="External"/><Relationship Id="rId10" Type="http://schemas.openxmlformats.org/officeDocument/2006/relationships/hyperlink" Target="https://huggingface.co/spaces/lmsys/chatbot-arena-leaderboard" TargetMode="External"/><Relationship Id="rId9" Type="http://schemas.openxmlformats.org/officeDocument/2006/relationships/hyperlink" Target="https://docs.llamaindex.ai/en/latest/module_guides/models/llms.html#open-source-llms" TargetMode="External"/><Relationship Id="rId5" Type="http://schemas.openxmlformats.org/officeDocument/2006/relationships/hyperlink" Target="https://huggingface.co/spaces/lmsys/mt-bench" TargetMode="External"/><Relationship Id="rId6" Type="http://schemas.openxmlformats.org/officeDocument/2006/relationships/hyperlink" Target="https://github.com/lm-sys/FastChat/tree/main/fastchat/llm_judge" TargetMode="External"/><Relationship Id="rId7" Type="http://schemas.openxmlformats.org/officeDocument/2006/relationships/hyperlink" Target="https://tatsu-lab.github.io/alpaca_eval/" TargetMode="External"/><Relationship Id="rId8" Type="http://schemas.openxmlformats.org/officeDocument/2006/relationships/hyperlink" Target="https://github.com/tatsu-lab/alpaca_eval?tab=readme-ov-file#quick-start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twitter.com/gblazex/status/1746295870792847562?t=iVWn6Dak9g-Ei-XSbI6BXw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10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15.png"/><Relationship Id="rId6" Type="http://schemas.openxmlformats.org/officeDocument/2006/relationships/image" Target="../media/image30.png"/><Relationship Id="rId7" Type="http://schemas.openxmlformats.org/officeDocument/2006/relationships/image" Target="../media/image21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211200" y="111550"/>
            <a:ext cx="88101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Aligning LLMs with 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75" y="2571750"/>
            <a:ext cx="1982859" cy="23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2081250" y="4191250"/>
            <a:ext cx="5070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D21E"/>
                </a:solidFill>
                <a:latin typeface="Roboto Mono"/>
                <a:ea typeface="Roboto Mono"/>
                <a:cs typeface="Roboto Mono"/>
                <a:sym typeface="Roboto Mono"/>
              </a:rPr>
              <a:t>Lewis Tunstall &amp; Edward Beeching</a:t>
            </a:r>
            <a:endParaRPr sz="1500">
              <a:solidFill>
                <a:srgbClr val="FFD21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D21E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b="0" i="0" lang="en" sz="1500" u="none" cap="none" strike="noStrike">
                <a:solidFill>
                  <a:srgbClr val="FFD21E"/>
                </a:solidFill>
                <a:latin typeface="Roboto Mono"/>
                <a:ea typeface="Roboto Mono"/>
                <a:cs typeface="Roboto Mono"/>
                <a:sym typeface="Roboto Mono"/>
              </a:rPr>
              <a:t>ugging Face</a:t>
            </a:r>
            <a:endParaRPr b="0" i="0" sz="1500" u="none" cap="none" strike="noStrike">
              <a:solidFill>
                <a:srgbClr val="FFD21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67c4de1ca_1_29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g2b67c4de1ca_1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g2b67c4de1ca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b67c4de1ca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75" y="1121800"/>
            <a:ext cx="6220800" cy="3791100"/>
          </a:xfrm>
          <a:prstGeom prst="roundRect">
            <a:avLst>
              <a:gd fmla="val 2658" name="adj"/>
            </a:avLst>
          </a:prstGeom>
          <a:noFill/>
          <a:ln>
            <a:noFill/>
          </a:ln>
        </p:spPr>
      </p:pic>
      <p:sp>
        <p:nvSpPr>
          <p:cNvPr id="177" name="Google Shape;177;g2b67c4de1ca_1_29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67c4de1ca_1_38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3" name="Google Shape;183;g2b67c4de1ca_1_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g2b67c4de1ca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b67c4de1ca_1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75" y="1345376"/>
            <a:ext cx="7563601" cy="7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b67c4de1ca_1_38"/>
          <p:cNvSpPr txBox="1"/>
          <p:nvPr/>
        </p:nvSpPr>
        <p:spPr>
          <a:xfrm>
            <a:off x="410875" y="3127850"/>
            <a:ext cx="6374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Various challenges</a:t>
            </a:r>
            <a:endParaRPr sz="1800">
              <a:solidFill>
                <a:srgbClr val="FFD21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D21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RL notoriously unstable, many hparams</a:t>
            </a:r>
            <a:endParaRPr sz="1800">
              <a:solidFill>
                <a:srgbClr val="FFD21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Need a separate RM ⇒ 3 LLMs to juggle 😱</a:t>
            </a:r>
            <a:endParaRPr sz="1800">
              <a:solidFill>
                <a:srgbClr val="FFD21E"/>
              </a:solidFill>
            </a:endParaRPr>
          </a:p>
        </p:txBody>
      </p:sp>
      <p:pic>
        <p:nvPicPr>
          <p:cNvPr id="187" name="Google Shape;187;g2b67c4de1ca_1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321" y="3191700"/>
            <a:ext cx="2546255" cy="11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b67c4de1ca_1_38"/>
          <p:cNvSpPr/>
          <p:nvPr/>
        </p:nvSpPr>
        <p:spPr>
          <a:xfrm>
            <a:off x="2908475" y="1423675"/>
            <a:ext cx="1178400" cy="48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b67c4de1ca_1_38"/>
          <p:cNvSpPr/>
          <p:nvPr/>
        </p:nvSpPr>
        <p:spPr>
          <a:xfrm>
            <a:off x="4396100" y="1423675"/>
            <a:ext cx="3488100" cy="48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b67c4de1ca_1_38"/>
          <p:cNvSpPr txBox="1"/>
          <p:nvPr/>
        </p:nvSpPr>
        <p:spPr>
          <a:xfrm>
            <a:off x="2931725" y="2102875"/>
            <a:ext cx="1131900" cy="554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</a:t>
            </a:r>
            <a:r>
              <a:rPr lang="en" sz="1200">
                <a:solidFill>
                  <a:schemeClr val="dk2"/>
                </a:solidFill>
              </a:rPr>
              <a:t>aximise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rewards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1" name="Google Shape;191;g2b67c4de1ca_1_38"/>
          <p:cNvSpPr txBox="1"/>
          <p:nvPr/>
        </p:nvSpPr>
        <p:spPr>
          <a:xfrm>
            <a:off x="4396100" y="2102875"/>
            <a:ext cx="3488100" cy="554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</a:t>
            </a:r>
            <a:r>
              <a:rPr lang="en" sz="1200">
                <a:solidFill>
                  <a:schemeClr val="dk2"/>
                </a:solidFill>
              </a:rPr>
              <a:t>se KL-divergence penalty to </a:t>
            </a:r>
            <a:r>
              <a:rPr lang="en" sz="1200">
                <a:solidFill>
                  <a:schemeClr val="dk2"/>
                </a:solidFill>
              </a:rPr>
              <a:t>prevent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reward hacking</a:t>
            </a:r>
            <a:r>
              <a:rPr lang="en" sz="1200">
                <a:solidFill>
                  <a:schemeClr val="dk2"/>
                </a:solidFill>
              </a:rPr>
              <a:t> (controlled by β)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67c4de1ca_1_126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" name="Google Shape;197;g2b67c4de1ca_1_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g2b67c4de1ca_1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b67c4de1ca_1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646" y="1323423"/>
            <a:ext cx="6946800" cy="102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0" name="Google Shape;200;g2b67c4de1ca_1_126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67c4de1ca_1_181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g2b67c4de1ca_1_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g2b67c4de1ca_1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b67c4de1ca_1_181"/>
          <p:cNvPicPr preferRelativeResize="0"/>
          <p:nvPr/>
        </p:nvPicPr>
        <p:blipFill rotWithShape="1">
          <a:blip r:embed="rId4">
            <a:alphaModFix/>
          </a:blip>
          <a:srcRect b="0" l="0" r="73519" t="0"/>
          <a:stretch/>
        </p:blipFill>
        <p:spPr>
          <a:xfrm>
            <a:off x="1098647" y="1323425"/>
            <a:ext cx="1839600" cy="102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9" name="Google Shape;209;g2b67c4de1ca_1_181"/>
          <p:cNvSpPr txBox="1"/>
          <p:nvPr/>
        </p:nvSpPr>
        <p:spPr>
          <a:xfrm>
            <a:off x="836700" y="26471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g</a:t>
            </a:r>
            <a:r>
              <a:rPr lang="en" sz="1200">
                <a:solidFill>
                  <a:srgbClr val="FFD21E"/>
                </a:solidFill>
              </a:rPr>
              <a:t>ood 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response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10" name="Google Shape;210;g2b67c4de1ca_1_181"/>
          <p:cNvSpPr txBox="1"/>
          <p:nvPr/>
        </p:nvSpPr>
        <p:spPr>
          <a:xfrm>
            <a:off x="1842475" y="26471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bad</a:t>
            </a:r>
            <a:r>
              <a:rPr lang="en" sz="1200">
                <a:solidFill>
                  <a:srgbClr val="FFD21E"/>
                </a:solidFill>
              </a:rPr>
              <a:t> 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response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211" name="Google Shape;211;g2b67c4de1ca_1_181"/>
          <p:cNvCxnSpPr/>
          <p:nvPr/>
        </p:nvCxnSpPr>
        <p:spPr>
          <a:xfrm flipH="1">
            <a:off x="1783125" y="2219000"/>
            <a:ext cx="272700" cy="441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g2b67c4de1ca_1_181"/>
          <p:cNvCxnSpPr>
            <a:endCxn id="210" idx="0"/>
          </p:cNvCxnSpPr>
          <p:nvPr/>
        </p:nvCxnSpPr>
        <p:spPr>
          <a:xfrm>
            <a:off x="2386675" y="2195650"/>
            <a:ext cx="288900" cy="451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g2b67c4de1ca_1_181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AIF + DPO: Distilling Zephyr and friends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4" name="Google Shape;214;g2b67c4de1ca_1_181"/>
          <p:cNvSpPr txBox="1"/>
          <p:nvPr/>
        </p:nvSpPr>
        <p:spPr>
          <a:xfrm>
            <a:off x="431825" y="3339450"/>
            <a:ext cx="34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(Is pineapple on pizza a crime?, No, Yes)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67c4de1ca_1_200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0" name="Google Shape;220;g2b67c4de1ca_1_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g2b67c4de1ca_1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b67c4de1ca_1_200"/>
          <p:cNvPicPr preferRelativeResize="0"/>
          <p:nvPr/>
        </p:nvPicPr>
        <p:blipFill rotWithShape="1">
          <a:blip r:embed="rId4">
            <a:alphaModFix/>
          </a:blip>
          <a:srcRect b="0" l="41024" r="34989" t="0"/>
          <a:stretch/>
        </p:blipFill>
        <p:spPr>
          <a:xfrm>
            <a:off x="3948326" y="1323425"/>
            <a:ext cx="1666200" cy="102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3" name="Google Shape;223;g2b67c4de1ca_1_200"/>
          <p:cNvSpPr txBox="1"/>
          <p:nvPr/>
        </p:nvSpPr>
        <p:spPr>
          <a:xfrm>
            <a:off x="5660900" y="13295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</a:t>
            </a:r>
            <a:r>
              <a:rPr lang="en" sz="1200">
                <a:solidFill>
                  <a:srgbClr val="FFD21E"/>
                </a:solidFill>
              </a:rPr>
              <a:t>odel we’re optimising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24" name="Google Shape;224;g2b67c4de1ca_1_200"/>
          <p:cNvSpPr txBox="1"/>
          <p:nvPr/>
        </p:nvSpPr>
        <p:spPr>
          <a:xfrm>
            <a:off x="3270600" y="2659575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</a:t>
            </a:r>
            <a:r>
              <a:rPr lang="en" sz="1200">
                <a:solidFill>
                  <a:srgbClr val="FFD21E"/>
                </a:solidFill>
              </a:rPr>
              <a:t>eference 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</a:t>
            </a:r>
            <a:r>
              <a:rPr lang="en" sz="1200">
                <a:solidFill>
                  <a:srgbClr val="FFD21E"/>
                </a:solidFill>
              </a:rPr>
              <a:t>odel (SFT)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25" name="Google Shape;225;g2b67c4de1ca_1_200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AIF + DPO: Distilling Zephyr and friends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26" name="Google Shape;226;g2b67c4de1ca_1_200"/>
          <p:cNvCxnSpPr/>
          <p:nvPr/>
        </p:nvCxnSpPr>
        <p:spPr>
          <a:xfrm flipH="1" rot="10800000">
            <a:off x="5529025" y="1603750"/>
            <a:ext cx="435300" cy="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g2b67c4de1ca_1_200"/>
          <p:cNvCxnSpPr/>
          <p:nvPr/>
        </p:nvCxnSpPr>
        <p:spPr>
          <a:xfrm flipH="1">
            <a:off x="4341700" y="2222600"/>
            <a:ext cx="232200" cy="394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g2b67c4de1ca_1_200"/>
          <p:cNvCxnSpPr/>
          <p:nvPr/>
        </p:nvCxnSpPr>
        <p:spPr>
          <a:xfrm>
            <a:off x="5163075" y="2213900"/>
            <a:ext cx="236700" cy="411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g2b67c4de1ca_1_200"/>
          <p:cNvSpPr txBox="1"/>
          <p:nvPr/>
        </p:nvSpPr>
        <p:spPr>
          <a:xfrm>
            <a:off x="4572000" y="2707063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g</a:t>
            </a:r>
            <a:r>
              <a:rPr lang="en" sz="1200">
                <a:solidFill>
                  <a:srgbClr val="FFD21E"/>
                </a:solidFill>
              </a:rPr>
              <a:t>ood 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response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67c4de1ca_1_215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g2b67c4de1ca_1_2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g2b67c4de1ca_1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b67c4de1ca_1_215"/>
          <p:cNvPicPr preferRelativeResize="0"/>
          <p:nvPr/>
        </p:nvPicPr>
        <p:blipFill rotWithShape="1">
          <a:blip r:embed="rId4">
            <a:alphaModFix/>
          </a:blip>
          <a:srcRect b="0" l="71863" r="5320" t="0"/>
          <a:stretch/>
        </p:blipFill>
        <p:spPr>
          <a:xfrm>
            <a:off x="6090525" y="1323425"/>
            <a:ext cx="1584900" cy="102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8" name="Google Shape;238;g2b67c4de1ca_1_215"/>
          <p:cNvSpPr txBox="1"/>
          <p:nvPr/>
        </p:nvSpPr>
        <p:spPr>
          <a:xfrm>
            <a:off x="7779850" y="13295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model we’re optimising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39" name="Google Shape;239;g2b67c4de1ca_1_215"/>
          <p:cNvSpPr txBox="1"/>
          <p:nvPr/>
        </p:nvSpPr>
        <p:spPr>
          <a:xfrm>
            <a:off x="5441775" y="2717650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reference 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model (SFT)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40" name="Google Shape;240;g2b67c4de1ca_1_215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AIF + DPO: Distilling Zephyr and friends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41" name="Google Shape;241;g2b67c4de1ca_1_215"/>
          <p:cNvCxnSpPr/>
          <p:nvPr/>
        </p:nvCxnSpPr>
        <p:spPr>
          <a:xfrm flipH="1" rot="10800000">
            <a:off x="7636350" y="1603750"/>
            <a:ext cx="435300" cy="5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g2b67c4de1ca_1_215"/>
          <p:cNvCxnSpPr/>
          <p:nvPr/>
        </p:nvCxnSpPr>
        <p:spPr>
          <a:xfrm flipH="1">
            <a:off x="6438825" y="2254550"/>
            <a:ext cx="299700" cy="417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g2b67c4de1ca_1_215"/>
          <p:cNvCxnSpPr/>
          <p:nvPr/>
        </p:nvCxnSpPr>
        <p:spPr>
          <a:xfrm>
            <a:off x="7280600" y="2259625"/>
            <a:ext cx="191700" cy="377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g2b67c4de1ca_1_215"/>
          <p:cNvSpPr txBox="1"/>
          <p:nvPr/>
        </p:nvSpPr>
        <p:spPr>
          <a:xfrm>
            <a:off x="6697175" y="2742325"/>
            <a:ext cx="166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b</a:t>
            </a:r>
            <a:r>
              <a:rPr lang="en" sz="1200">
                <a:solidFill>
                  <a:srgbClr val="FFD21E"/>
                </a:solidFill>
              </a:rPr>
              <a:t>ad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response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67c4de1ca_1_232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0" name="Google Shape;250;g2b67c4de1ca_1_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g2b67c4de1ca_1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b67c4de1ca_1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646" y="1323423"/>
            <a:ext cx="6946800" cy="102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3" name="Google Shape;253;g2b67c4de1ca_1_232"/>
          <p:cNvSpPr txBox="1"/>
          <p:nvPr/>
        </p:nvSpPr>
        <p:spPr>
          <a:xfrm>
            <a:off x="5822700" y="4358775"/>
            <a:ext cx="292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Rafailov et al (2023)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54" name="Google Shape;254;g2b67c4de1ca_1_232"/>
          <p:cNvPicPr preferRelativeResize="0"/>
          <p:nvPr/>
        </p:nvPicPr>
        <p:blipFill rotWithShape="1">
          <a:blip r:embed="rId5">
            <a:alphaModFix/>
          </a:blip>
          <a:srcRect b="11295" l="5454" r="6424" t="11810"/>
          <a:stretch/>
        </p:blipFill>
        <p:spPr>
          <a:xfrm>
            <a:off x="1062400" y="2648600"/>
            <a:ext cx="4493400" cy="1916100"/>
          </a:xfrm>
          <a:prstGeom prst="roundRect">
            <a:avLst>
              <a:gd fmla="val 4398" name="adj"/>
            </a:avLst>
          </a:prstGeom>
          <a:noFill/>
          <a:ln>
            <a:noFill/>
          </a:ln>
        </p:spPr>
      </p:pic>
      <p:sp>
        <p:nvSpPr>
          <p:cNvPr id="255" name="Google Shape;255;g2b67c4de1ca_1_232"/>
          <p:cNvSpPr txBox="1"/>
          <p:nvPr/>
        </p:nvSpPr>
        <p:spPr>
          <a:xfrm>
            <a:off x="5663925" y="2648600"/>
            <a:ext cx="348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Algorithm</a:t>
            </a:r>
            <a:endParaRPr sz="1800">
              <a:solidFill>
                <a:srgbClr val="FFD21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Sample good/bad response</a:t>
            </a:r>
            <a:endParaRPr sz="1800">
              <a:solidFill>
                <a:srgbClr val="FFD21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Run pairs through 2 models (active and reference)</a:t>
            </a:r>
            <a:endParaRPr sz="1800">
              <a:solidFill>
                <a:srgbClr val="FFD21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Backprop</a:t>
            </a:r>
            <a:endParaRPr sz="1800">
              <a:solidFill>
                <a:srgbClr val="FFD21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21E"/>
              </a:buClr>
              <a:buSzPts val="1800"/>
              <a:buChar char="-"/>
            </a:pPr>
            <a:r>
              <a:rPr lang="en" sz="1800">
                <a:solidFill>
                  <a:srgbClr val="FFD21E"/>
                </a:solidFill>
              </a:rPr>
              <a:t>Profit </a:t>
            </a:r>
            <a:r>
              <a:rPr lang="en" sz="1800">
                <a:solidFill>
                  <a:srgbClr val="FFD21E"/>
                </a:solidFill>
              </a:rPr>
              <a:t>💪</a:t>
            </a:r>
            <a:endParaRPr sz="18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67c4de1ca_2_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g2b67c4de1ca_2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b67c4de1ca_2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00" y="1171175"/>
            <a:ext cx="7659900" cy="1152000"/>
          </a:xfrm>
          <a:prstGeom prst="roundRect">
            <a:avLst>
              <a:gd fmla="val 11812" name="adj"/>
            </a:avLst>
          </a:prstGeom>
          <a:noFill/>
          <a:ln>
            <a:noFill/>
          </a:ln>
        </p:spPr>
      </p:pic>
      <p:pic>
        <p:nvPicPr>
          <p:cNvPr id="263" name="Google Shape;263;g2b67c4de1ca_2_19"/>
          <p:cNvPicPr preferRelativeResize="0"/>
          <p:nvPr/>
        </p:nvPicPr>
        <p:blipFill rotWithShape="1">
          <a:blip r:embed="rId5">
            <a:alphaModFix/>
          </a:blip>
          <a:srcRect b="5267" l="0" r="0" t="0"/>
          <a:stretch/>
        </p:blipFill>
        <p:spPr>
          <a:xfrm>
            <a:off x="2372225" y="2873075"/>
            <a:ext cx="1860600" cy="36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64" name="Google Shape;264;g2b67c4de1ca_2_19"/>
          <p:cNvSpPr txBox="1"/>
          <p:nvPr/>
        </p:nvSpPr>
        <p:spPr>
          <a:xfrm>
            <a:off x="2372225" y="3269800"/>
            <a:ext cx="18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i</a:t>
            </a:r>
            <a:r>
              <a:rPr lang="en" sz="1200">
                <a:solidFill>
                  <a:srgbClr val="FFD21E"/>
                </a:solidFill>
              </a:rPr>
              <a:t>mplicit reward from LM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265" name="Google Shape;265;g2b67c4de1ca_2_19"/>
          <p:cNvCxnSpPr/>
          <p:nvPr/>
        </p:nvCxnSpPr>
        <p:spPr>
          <a:xfrm rot="10800000">
            <a:off x="2735225" y="2277325"/>
            <a:ext cx="174000" cy="394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g2b67c4de1ca_2_19"/>
          <p:cNvCxnSpPr/>
          <p:nvPr/>
        </p:nvCxnSpPr>
        <p:spPr>
          <a:xfrm flipH="1" rot="10800000">
            <a:off x="3391050" y="2259775"/>
            <a:ext cx="69600" cy="429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7" name="Google Shape;267;g2b67c4de1ca_2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25" y="2873082"/>
            <a:ext cx="1860600" cy="1392300"/>
          </a:xfrm>
          <a:prstGeom prst="roundRect">
            <a:avLst>
              <a:gd fmla="val 8940" name="adj"/>
            </a:avLst>
          </a:prstGeom>
          <a:noFill/>
          <a:ln>
            <a:noFill/>
          </a:ln>
        </p:spPr>
      </p:pic>
      <p:pic>
        <p:nvPicPr>
          <p:cNvPr id="268" name="Google Shape;268;g2b67c4de1ca_2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4525" y="2841300"/>
            <a:ext cx="3873772" cy="203524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b67c4de1ca_2_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does the DPO update do?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67c4de1ca_1_28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does the DPO update do?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g2b67c4de1ca_1_2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g2b67c4de1ca_1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b67c4de1ca_1_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00" y="1171175"/>
            <a:ext cx="7659900" cy="1152000"/>
          </a:xfrm>
          <a:prstGeom prst="roundRect">
            <a:avLst>
              <a:gd fmla="val 11812" name="adj"/>
            </a:avLst>
          </a:prstGeom>
          <a:noFill/>
          <a:ln>
            <a:noFill/>
          </a:ln>
        </p:spPr>
      </p:pic>
      <p:pic>
        <p:nvPicPr>
          <p:cNvPr id="278" name="Google Shape;278;g2b67c4de1ca_1_289"/>
          <p:cNvPicPr preferRelativeResize="0"/>
          <p:nvPr/>
        </p:nvPicPr>
        <p:blipFill rotWithShape="1">
          <a:blip r:embed="rId5">
            <a:alphaModFix/>
          </a:blip>
          <a:srcRect b="5267" l="0" r="0" t="0"/>
          <a:stretch/>
        </p:blipFill>
        <p:spPr>
          <a:xfrm>
            <a:off x="2372225" y="2873075"/>
            <a:ext cx="1860600" cy="36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9" name="Google Shape;279;g2b67c4de1ca_1_289"/>
          <p:cNvSpPr txBox="1"/>
          <p:nvPr/>
        </p:nvSpPr>
        <p:spPr>
          <a:xfrm>
            <a:off x="2372225" y="3269800"/>
            <a:ext cx="18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implicit reward from LM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280" name="Google Shape;280;g2b67c4de1ca_1_289"/>
          <p:cNvCxnSpPr/>
          <p:nvPr/>
        </p:nvCxnSpPr>
        <p:spPr>
          <a:xfrm rot="10800000">
            <a:off x="2735225" y="2277325"/>
            <a:ext cx="174000" cy="394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g2b67c4de1ca_1_289"/>
          <p:cNvCxnSpPr/>
          <p:nvPr/>
        </p:nvCxnSpPr>
        <p:spPr>
          <a:xfrm flipH="1" rot="10800000">
            <a:off x="3391050" y="2259775"/>
            <a:ext cx="69600" cy="429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2" name="Google Shape;282;g2b67c4de1ca_1_2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6475" y="2671824"/>
            <a:ext cx="2604180" cy="2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b67c4de1ca_1_2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125" y="2873082"/>
            <a:ext cx="1860600" cy="1392300"/>
          </a:xfrm>
          <a:prstGeom prst="roundRect">
            <a:avLst>
              <a:gd fmla="val 894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67c4de1ca_1_304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Some examples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g2b67c4de1ca_1_3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g2b67c4de1ca_1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b67c4de1ca_1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75" y="1304424"/>
            <a:ext cx="2367851" cy="7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b67c4de1ca_1_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75" y="2172547"/>
            <a:ext cx="3368399" cy="17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b67c4de1ca_1_304"/>
          <p:cNvPicPr preferRelativeResize="0"/>
          <p:nvPr/>
        </p:nvPicPr>
        <p:blipFill rotWithShape="1">
          <a:blip r:embed="rId6">
            <a:alphaModFix/>
          </a:blip>
          <a:srcRect b="0" l="3409" r="17837" t="0"/>
          <a:stretch/>
        </p:blipFill>
        <p:spPr>
          <a:xfrm>
            <a:off x="11310200" y="3391825"/>
            <a:ext cx="1907313" cy="6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b67c4de1ca_1_3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54225" y="1242622"/>
            <a:ext cx="1361050" cy="82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b67c4de1ca_1_304"/>
          <p:cNvPicPr preferRelativeResize="0"/>
          <p:nvPr/>
        </p:nvPicPr>
        <p:blipFill rotWithShape="1">
          <a:blip r:embed="rId8">
            <a:alphaModFix/>
          </a:blip>
          <a:srcRect b="6472" l="0" r="0" t="0"/>
          <a:stretch/>
        </p:blipFill>
        <p:spPr>
          <a:xfrm>
            <a:off x="4370250" y="485425"/>
            <a:ext cx="3451602" cy="20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b67c4de1ca_1_304"/>
          <p:cNvSpPr txBox="1"/>
          <p:nvPr/>
        </p:nvSpPr>
        <p:spPr>
          <a:xfrm>
            <a:off x="7100625" y="4631675"/>
            <a:ext cx="16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Tunstall et al (2023)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97" name="Google Shape;297;g2b67c4de1ca_1_3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3388" y="2777875"/>
            <a:ext cx="3505324" cy="129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b67c4de1ca_1_304"/>
          <p:cNvSpPr txBox="1"/>
          <p:nvPr/>
        </p:nvSpPr>
        <p:spPr>
          <a:xfrm>
            <a:off x="7665200" y="1229000"/>
            <a:ext cx="166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UltraChat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for SFT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Ding et al (2023)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299" name="Google Shape;299;g2b67c4de1ca_1_304"/>
          <p:cNvSpPr txBox="1"/>
          <p:nvPr/>
        </p:nvSpPr>
        <p:spPr>
          <a:xfrm>
            <a:off x="7665200" y="3119238"/>
            <a:ext cx="166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UltraFeedback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f</a:t>
            </a:r>
            <a:r>
              <a:rPr lang="en" sz="1200">
                <a:solidFill>
                  <a:srgbClr val="FFD21E"/>
                </a:solidFill>
              </a:rPr>
              <a:t>or DPO</a:t>
            </a:r>
            <a:endParaRPr sz="1200">
              <a:solidFill>
                <a:srgbClr val="FFD21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Cui et al (2023)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300" name="Google Shape;300;g2b67c4de1ca_1_304"/>
          <p:cNvSpPr txBox="1"/>
          <p:nvPr/>
        </p:nvSpPr>
        <p:spPr>
          <a:xfrm>
            <a:off x="1293775" y="4048950"/>
            <a:ext cx="166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MT Bench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67c4de1ca_1_1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Why align?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" name="Google Shape;63;g2b67c4de1ca_1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g2b67c4de1ca_1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2b67c4de1ca_1_13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g2b67c4de1ca_1_13"/>
          <p:cNvSpPr txBox="1"/>
          <p:nvPr/>
        </p:nvSpPr>
        <p:spPr>
          <a:xfrm>
            <a:off x="4650800" y="1257000"/>
            <a:ext cx="33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Is pineapple on </a:t>
            </a:r>
            <a:r>
              <a:rPr lang="en" sz="1800">
                <a:solidFill>
                  <a:srgbClr val="FFD21E"/>
                </a:solidFill>
              </a:rPr>
              <a:t>pizza a crime?</a:t>
            </a:r>
            <a:endParaRPr sz="1800">
              <a:solidFill>
                <a:srgbClr val="FFD21E"/>
              </a:solidFill>
            </a:endParaRPr>
          </a:p>
        </p:txBody>
      </p:sp>
      <p:sp>
        <p:nvSpPr>
          <p:cNvPr id="67" name="Google Shape;67;g2b67c4de1ca_1_13"/>
          <p:cNvSpPr/>
          <p:nvPr/>
        </p:nvSpPr>
        <p:spPr>
          <a:xfrm>
            <a:off x="5086700" y="23931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Base LLM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g2b67c4de1ca_1_13"/>
          <p:cNvSpPr txBox="1"/>
          <p:nvPr/>
        </p:nvSpPr>
        <p:spPr>
          <a:xfrm>
            <a:off x="4160300" y="3845700"/>
            <a:ext cx="432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This is one of the many questions that will be answered at the Pizza Party …</a:t>
            </a:r>
            <a:endParaRPr sz="1800">
              <a:solidFill>
                <a:srgbClr val="FFD21E"/>
              </a:solidFill>
            </a:endParaRPr>
          </a:p>
        </p:txBody>
      </p:sp>
      <p:cxnSp>
        <p:nvCxnSpPr>
          <p:cNvPr id="69" name="Google Shape;69;g2b67c4de1ca_1_13"/>
          <p:cNvCxnSpPr/>
          <p:nvPr/>
        </p:nvCxnSpPr>
        <p:spPr>
          <a:xfrm>
            <a:off x="6322700" y="18363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g2b67c4de1ca_1_13"/>
          <p:cNvCxnSpPr/>
          <p:nvPr/>
        </p:nvCxnSpPr>
        <p:spPr>
          <a:xfrm>
            <a:off x="6322700" y="33702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67c4de1ca_1_242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Some examples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g2b67c4de1ca_1_2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g2b67c4de1ca_1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b67c4de1ca_1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331" y="1495393"/>
            <a:ext cx="33161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b67c4de1ca_1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150" y="2395687"/>
            <a:ext cx="33103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b67c4de1ca_1_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0075" y="4303547"/>
            <a:ext cx="4241074" cy="6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b67c4de1ca_1_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3801" y="3295978"/>
            <a:ext cx="4653273" cy="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b67c4de1ca_1_242"/>
          <p:cNvPicPr preferRelativeResize="0"/>
          <p:nvPr/>
        </p:nvPicPr>
        <p:blipFill rotWithShape="1">
          <a:blip r:embed="rId8">
            <a:alphaModFix/>
          </a:blip>
          <a:srcRect b="0" l="3409" r="17837" t="0"/>
          <a:stretch/>
        </p:blipFill>
        <p:spPr>
          <a:xfrm>
            <a:off x="657475" y="1325125"/>
            <a:ext cx="2450852" cy="7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b67c4de1ca_1_2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5771" y="2968371"/>
            <a:ext cx="1807750" cy="10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b67c4de1ca_1_242"/>
          <p:cNvSpPr txBox="1"/>
          <p:nvPr/>
        </p:nvSpPr>
        <p:spPr>
          <a:xfrm>
            <a:off x="581050" y="2126100"/>
            <a:ext cx="26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huggingface/trl</a:t>
            </a:r>
            <a:endParaRPr sz="1200">
              <a:solidFill>
                <a:srgbClr val="FFD21E"/>
              </a:solidFill>
            </a:endParaRPr>
          </a:p>
        </p:txBody>
      </p:sp>
      <p:sp>
        <p:nvSpPr>
          <p:cNvPr id="315" name="Google Shape;315;g2b67c4de1ca_1_242"/>
          <p:cNvSpPr txBox="1"/>
          <p:nvPr/>
        </p:nvSpPr>
        <p:spPr>
          <a:xfrm>
            <a:off x="238750" y="4159425"/>
            <a:ext cx="294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OpenAccess-AI-Collective/axolotl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6e45d6096_1_0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Going beyond DPO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g2b6e45d6096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g2b6e45d609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b6e45d6096_1_0"/>
          <p:cNvSpPr/>
          <p:nvPr/>
        </p:nvSpPr>
        <p:spPr>
          <a:xfrm>
            <a:off x="3336000" y="1111875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g2b6e45d6096_1_0"/>
          <p:cNvSpPr/>
          <p:nvPr/>
        </p:nvSpPr>
        <p:spPr>
          <a:xfrm>
            <a:off x="614775" y="257175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IPO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5" name="Google Shape;325;g2b6e45d6096_1_0"/>
          <p:cNvSpPr txBox="1"/>
          <p:nvPr/>
        </p:nvSpPr>
        <p:spPr>
          <a:xfrm>
            <a:off x="1029375" y="2928400"/>
            <a:ext cx="16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Azar</a:t>
            </a:r>
            <a:r>
              <a:rPr lang="en" sz="1200">
                <a:solidFill>
                  <a:schemeClr val="dk2"/>
                </a:solidFill>
              </a:rPr>
              <a:t> et al (2023)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6" name="Google Shape;326;g2b6e45d6096_1_0"/>
          <p:cNvSpPr txBox="1"/>
          <p:nvPr/>
        </p:nvSpPr>
        <p:spPr>
          <a:xfrm>
            <a:off x="643275" y="3418350"/>
            <a:ext cx="241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Adds a regularisation term to prevent overfitting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327" name="Google Shape;327;g2b6e45d6096_1_0"/>
          <p:cNvCxnSpPr>
            <a:endCxn id="324" idx="0"/>
          </p:cNvCxnSpPr>
          <p:nvPr/>
        </p:nvCxnSpPr>
        <p:spPr>
          <a:xfrm flipH="1">
            <a:off x="1850775" y="1501950"/>
            <a:ext cx="1505400" cy="1069800"/>
          </a:xfrm>
          <a:prstGeom prst="curvedConnector2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g2b6e45d6096_1_0"/>
          <p:cNvSpPr/>
          <p:nvPr/>
        </p:nvSpPr>
        <p:spPr>
          <a:xfrm>
            <a:off x="3501475" y="2979575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KTO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9" name="Google Shape;329;g2b6e45d6096_1_0"/>
          <p:cNvSpPr txBox="1"/>
          <p:nvPr/>
        </p:nvSpPr>
        <p:spPr>
          <a:xfrm>
            <a:off x="3787075" y="3349950"/>
            <a:ext cx="19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Ethayarajh</a:t>
            </a:r>
            <a:r>
              <a:rPr lang="en" sz="1200">
                <a:solidFill>
                  <a:schemeClr val="dk2"/>
                </a:solidFill>
              </a:rPr>
              <a:t> et al (2023)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0" name="Google Shape;330;g2b6e45d6096_1_0"/>
          <p:cNvSpPr txBox="1"/>
          <p:nvPr/>
        </p:nvSpPr>
        <p:spPr>
          <a:xfrm>
            <a:off x="3529975" y="3832000"/>
            <a:ext cx="241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Dispenses with binary preferences altogether!</a:t>
            </a:r>
            <a:endParaRPr sz="1200">
              <a:solidFill>
                <a:srgbClr val="FFD21E"/>
              </a:solidFill>
            </a:endParaRPr>
          </a:p>
        </p:txBody>
      </p:sp>
      <p:cxnSp>
        <p:nvCxnSpPr>
          <p:cNvPr id="331" name="Google Shape;331;g2b6e45d6096_1_0"/>
          <p:cNvCxnSpPr>
            <a:stCxn id="323" idx="2"/>
            <a:endCxn id="328" idx="0"/>
          </p:cNvCxnSpPr>
          <p:nvPr/>
        </p:nvCxnSpPr>
        <p:spPr>
          <a:xfrm flipH="1" rot="-5400000">
            <a:off x="4110000" y="2352075"/>
            <a:ext cx="1089600" cy="1656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g2b6e45d6096_1_0"/>
          <p:cNvSpPr/>
          <p:nvPr/>
        </p:nvSpPr>
        <p:spPr>
          <a:xfrm>
            <a:off x="6330125" y="2307625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Iterative DPO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g2b6e45d6096_1_0"/>
          <p:cNvSpPr txBox="1"/>
          <p:nvPr/>
        </p:nvSpPr>
        <p:spPr>
          <a:xfrm>
            <a:off x="6744725" y="2664275"/>
            <a:ext cx="16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Snorkel</a:t>
            </a:r>
            <a:r>
              <a:rPr lang="en" sz="1200">
                <a:solidFill>
                  <a:schemeClr val="dk2"/>
                </a:solidFill>
              </a:rPr>
              <a:t> (2023)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34" name="Google Shape;334;g2b6e45d6096_1_0"/>
          <p:cNvCxnSpPr>
            <a:stCxn id="323" idx="3"/>
            <a:endCxn id="332" idx="0"/>
          </p:cNvCxnSpPr>
          <p:nvPr/>
        </p:nvCxnSpPr>
        <p:spPr>
          <a:xfrm>
            <a:off x="5808000" y="1500975"/>
            <a:ext cx="1758000" cy="806700"/>
          </a:xfrm>
          <a:prstGeom prst="curvedConnector2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g2b6e45d6096_1_0"/>
          <p:cNvSpPr txBox="1"/>
          <p:nvPr/>
        </p:nvSpPr>
        <p:spPr>
          <a:xfrm>
            <a:off x="6358625" y="3151425"/>
            <a:ext cx="241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D21E"/>
                </a:solidFill>
              </a:rPr>
              <a:t>Combines rejection sampling with DPO</a:t>
            </a:r>
            <a:endParaRPr sz="1200">
              <a:solidFill>
                <a:srgbClr val="FFD21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6e45d6096_0_49"/>
          <p:cNvSpPr txBox="1"/>
          <p:nvPr>
            <p:ph type="title"/>
          </p:nvPr>
        </p:nvSpPr>
        <p:spPr>
          <a:xfrm>
            <a:off x="2983950" y="2229250"/>
            <a:ext cx="31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🙋 Questions?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" name="Google Shape;341;g2b6e45d6096_0_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g2b6e45d6096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491a9182d_0_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Training and Aligning a Chatbot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g2b491a9182d_0_1"/>
          <p:cNvSpPr txBox="1"/>
          <p:nvPr>
            <p:ph idx="1" type="body"/>
          </p:nvPr>
        </p:nvSpPr>
        <p:spPr>
          <a:xfrm>
            <a:off x="3313325" y="1074000"/>
            <a:ext cx="5742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Practical dive into SFT and DPO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Introduce Chat Templates for formatting dialogue data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Links for SFT and DPO datasets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Metrics 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Model Evaluation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9" name="Google Shape;349;g2b491a9182d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g2b491a9182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g2b491a9182d_0_1"/>
          <p:cNvCxnSpPr>
            <a:stCxn id="352" idx="2"/>
          </p:cNvCxnSpPr>
          <p:nvPr/>
        </p:nvCxnSpPr>
        <p:spPr>
          <a:xfrm>
            <a:off x="1675475" y="20352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g2b491a9182d_0_1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53" name="Google Shape;353;g2b491a9182d_0_1"/>
          <p:cNvCxnSpPr/>
          <p:nvPr/>
        </p:nvCxnSpPr>
        <p:spPr>
          <a:xfrm>
            <a:off x="1675475" y="31713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g2b491a9182d_0_1"/>
          <p:cNvSpPr/>
          <p:nvPr/>
        </p:nvSpPr>
        <p:spPr>
          <a:xfrm>
            <a:off x="439475" y="23931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" name="Google Shape;355;g2b491a9182d_0_1"/>
          <p:cNvSpPr/>
          <p:nvPr/>
        </p:nvSpPr>
        <p:spPr>
          <a:xfrm>
            <a:off x="439475" y="35292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491a9182d_0_11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Annotated SFT &amp; DPO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" name="Google Shape;361;g2b491a9182d_0_113"/>
          <p:cNvSpPr txBox="1"/>
          <p:nvPr>
            <p:ph idx="1" type="body"/>
          </p:nvPr>
        </p:nvSpPr>
        <p:spPr>
          <a:xfrm>
            <a:off x="311700" y="1152475"/>
            <a:ext cx="874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otebooks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(runs on colab)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Annotated SFT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Annotated DPO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More up to date codebase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Hugging Face Alignment Handbook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Low-resource examples with Q-LORA		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Multi-GPU / node examples with Accelerate &amp; DeepSpeed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Configs, hyper-parameters, slurm scripts</a:t>
            </a:r>
            <a:b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A note on LORA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D00"/>
              </a:buClr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PEFT blogpost</a:t>
            </a:r>
            <a:endParaRPr sz="1700">
              <a:solidFill>
                <a:srgbClr val="FF9D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D00"/>
              </a:buClr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LORA paper</a:t>
            </a:r>
            <a:endParaRPr sz="1700">
              <a:solidFill>
                <a:srgbClr val="FF9D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g2b491a9182d_0_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g2b491a9182d_0_1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56c910e3c_0_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" name="Google Shape;369;g2b56c910e3c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g2b56c910e3c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g2b56c910e3c_0_32"/>
          <p:cNvCxnSpPr>
            <a:stCxn id="37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g2b56c910e3c_0_32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3" name="Google Shape;373;g2b56c910e3c_0_32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g2b56c910e3c_0_32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g2b56c910e3c_0_32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6" name="Google Shape;376;g2b56c910e3c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076" y="1433423"/>
            <a:ext cx="4573876" cy="2709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56c910e3c_0_4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" name="Google Shape;382;g2b56c910e3c_0_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g2b56c910e3c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g2b56c910e3c_0_48"/>
          <p:cNvCxnSpPr>
            <a:stCxn id="385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g2b56c910e3c_0_48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6" name="Google Shape;386;g2b56c910e3c_0_48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g2b56c910e3c_0_48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Chat 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8" name="Google Shape;388;g2b56c910e3c_0_48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g2b56c910e3c_0_48"/>
          <p:cNvSpPr txBox="1"/>
          <p:nvPr>
            <p:ph idx="1" type="body"/>
          </p:nvPr>
        </p:nvSpPr>
        <p:spPr>
          <a:xfrm>
            <a:off x="3237600" y="1228375"/>
            <a:ext cx="5701200" cy="30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Example prompts: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Which famous landmarks should I visit in London, beyond the usual ones?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Write a program to implement a dynamic programming algorithm for the longest common substring problem in C++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Create a YouTube tutorial on how to bake a gluten-free cake.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b5c973c316_0_7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5" name="Google Shape;395;g2b5c973c316_0_7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g2b5c973c316_0_7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g2b5c973c316_0_729"/>
          <p:cNvCxnSpPr>
            <a:stCxn id="398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g2b5c973c316_0_729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9" name="Google Shape;399;g2b5c973c316_0_729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g2b5c973c316_0_729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1" name="Google Shape;401;g2b5c973c316_0_729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2" name="Google Shape;402;g2b5c973c316_0_7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725" y="1419150"/>
            <a:ext cx="4697475" cy="3545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b5c973c316_0_729"/>
          <p:cNvSpPr txBox="1"/>
          <p:nvPr/>
        </p:nvSpPr>
        <p:spPr>
          <a:xfrm>
            <a:off x="3194725" y="957450"/>
            <a:ext cx="39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Awesome SFT datasets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56c910e3c_0_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Google Shape;409;g2b56c910e3c_0_1"/>
          <p:cNvSpPr txBox="1"/>
          <p:nvPr>
            <p:ph idx="1" type="body"/>
          </p:nvPr>
        </p:nvSpPr>
        <p:spPr>
          <a:xfrm>
            <a:off x="3430375" y="1132275"/>
            <a:ext cx="5590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Popular templates: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ChatML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Llama-2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Zephyr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g2b56c910e3c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g2b56c910e3c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g2b56c910e3c_0_1"/>
          <p:cNvCxnSpPr>
            <a:stCxn id="413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g2b56c910e3c_0_1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14" name="Google Shape;414;g2b56c910e3c_0_1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g2b56c910e3c_0_1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6" name="Google Shape;416;g2b56c910e3c_0_1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b6e45d6096_0_1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g2b6e45d6096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g2b6e45d6096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g2b6e45d6096_0_11"/>
          <p:cNvCxnSpPr>
            <a:stCxn id="425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g2b6e45d6096_0_11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26" name="Google Shape;426;g2b6e45d6096_0_11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g2b6e45d6096_0_11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g2b6e45d6096_0_11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g2b6e45d6096_0_11"/>
          <p:cNvSpPr/>
          <p:nvPr/>
        </p:nvSpPr>
        <p:spPr>
          <a:xfrm>
            <a:off x="7098025" y="1262800"/>
            <a:ext cx="1689000" cy="357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is 2+2?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30" name="Google Shape;430;g2b6e45d6096_0_11"/>
          <p:cNvSpPr/>
          <p:nvPr/>
        </p:nvSpPr>
        <p:spPr>
          <a:xfrm>
            <a:off x="4621575" y="1742663"/>
            <a:ext cx="2540700" cy="660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2+2 is equal to 4, how else can I help?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1" name="Google Shape;431;g2b6e45d6096_0_11"/>
          <p:cNvSpPr/>
          <p:nvPr/>
        </p:nvSpPr>
        <p:spPr>
          <a:xfrm>
            <a:off x="6680350" y="2524625"/>
            <a:ext cx="2106600" cy="357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about 5*7?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32" name="Google Shape;432;g2b6e45d6096_0_11"/>
          <p:cNvSpPr/>
          <p:nvPr/>
        </p:nvSpPr>
        <p:spPr>
          <a:xfrm>
            <a:off x="4621575" y="3004488"/>
            <a:ext cx="2540700" cy="8289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5*7 is equal to 35, do you have any further questions?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3" name="Google Shape;433;g2b6e45d6096_0_11"/>
          <p:cNvSpPr/>
          <p:nvPr/>
        </p:nvSpPr>
        <p:spPr>
          <a:xfrm>
            <a:off x="6680350" y="3955350"/>
            <a:ext cx="2079000" cy="357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67c4de1ca_1_5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Why align?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" name="Google Shape;76;g2b67c4de1ca_1_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g2b67c4de1ca_1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g2b67c4de1ca_1_59"/>
          <p:cNvCxnSpPr>
            <a:stCxn id="79" idx="2"/>
          </p:cNvCxnSpPr>
          <p:nvPr/>
        </p:nvCxnSpPr>
        <p:spPr>
          <a:xfrm>
            <a:off x="1675475" y="20352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" name="Google Shape;79;g2b67c4de1ca_1_59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g2b67c4de1ca_1_59"/>
          <p:cNvSpPr/>
          <p:nvPr/>
        </p:nvSpPr>
        <p:spPr>
          <a:xfrm>
            <a:off x="439475" y="23931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g2b67c4de1ca_1_59"/>
          <p:cNvSpPr txBox="1"/>
          <p:nvPr/>
        </p:nvSpPr>
        <p:spPr>
          <a:xfrm>
            <a:off x="4650800" y="1257000"/>
            <a:ext cx="33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Is pineapple on pizza a crime?</a:t>
            </a:r>
            <a:endParaRPr sz="1800">
              <a:solidFill>
                <a:srgbClr val="FFD21E"/>
              </a:solidFill>
            </a:endParaRPr>
          </a:p>
        </p:txBody>
      </p:sp>
      <p:sp>
        <p:nvSpPr>
          <p:cNvPr id="82" name="Google Shape;82;g2b67c4de1ca_1_59"/>
          <p:cNvSpPr/>
          <p:nvPr/>
        </p:nvSpPr>
        <p:spPr>
          <a:xfrm>
            <a:off x="5086700" y="23931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LLM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g2b67c4de1ca_1_59"/>
          <p:cNvSpPr txBox="1"/>
          <p:nvPr/>
        </p:nvSpPr>
        <p:spPr>
          <a:xfrm>
            <a:off x="4160300" y="3845700"/>
            <a:ext cx="4324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Yes, adding pineapple </a:t>
            </a:r>
            <a:r>
              <a:rPr lang="en" sz="1800">
                <a:solidFill>
                  <a:srgbClr val="FFD21E"/>
                </a:solidFill>
              </a:rPr>
              <a:t>as a topping on pizza </a:t>
            </a:r>
            <a:r>
              <a:rPr lang="en" sz="1800">
                <a:solidFill>
                  <a:srgbClr val="FFD21E"/>
                </a:solidFill>
              </a:rPr>
              <a:t>is a criminal act under the Geneva Convention</a:t>
            </a:r>
            <a:endParaRPr sz="1800">
              <a:solidFill>
                <a:srgbClr val="FFD21E"/>
              </a:solidFill>
            </a:endParaRPr>
          </a:p>
        </p:txBody>
      </p:sp>
      <p:cxnSp>
        <p:nvCxnSpPr>
          <p:cNvPr id="84" name="Google Shape;84;g2b67c4de1ca_1_59"/>
          <p:cNvCxnSpPr/>
          <p:nvPr/>
        </p:nvCxnSpPr>
        <p:spPr>
          <a:xfrm>
            <a:off x="6322700" y="18363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g2b67c4de1ca_1_59"/>
          <p:cNvCxnSpPr/>
          <p:nvPr/>
        </p:nvCxnSpPr>
        <p:spPr>
          <a:xfrm>
            <a:off x="6322700" y="33702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6e45d6096_0_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g2b6e45d6096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g2b6e45d6096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g2b6e45d6096_0_31"/>
          <p:cNvCxnSpPr>
            <a:stCxn id="44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g2b6e45d6096_0_31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43" name="Google Shape;443;g2b6e45d6096_0_31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g2b6e45d6096_0_31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5" name="Google Shape;445;g2b6e45d6096_0_31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g2b6e45d6096_0_31"/>
          <p:cNvSpPr/>
          <p:nvPr/>
        </p:nvSpPr>
        <p:spPr>
          <a:xfrm>
            <a:off x="3891700" y="1207725"/>
            <a:ext cx="4172700" cy="3229200"/>
          </a:xfrm>
          <a:prstGeom prst="roundRect">
            <a:avLst>
              <a:gd fmla="val 3125" name="adj"/>
            </a:avLst>
          </a:prstGeom>
          <a:solidFill>
            <a:srgbClr val="000000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&lt;|im_start|&gt;system</a:t>
            </a:r>
            <a:endParaRPr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&lt;|im_start|&gt;user</a:t>
            </a:r>
            <a:endParaRPr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is 2+2?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&lt;|im_start|&gt;assistant</a:t>
            </a:r>
            <a:endParaRPr>
              <a:solidFill>
                <a:srgbClr val="6D9EE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2+2 is equal to 4, how else can I help?</a:t>
            </a:r>
            <a:r>
              <a:rPr lang="en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rgbClr val="6D9EE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&lt;|im_start|&gt;user</a:t>
            </a:r>
            <a:endParaRPr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about 5*7?</a:t>
            </a:r>
            <a:r>
              <a:rPr lang="en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&lt;|im_start|&gt;assistant</a:t>
            </a:r>
            <a:endParaRPr>
              <a:solidFill>
                <a:srgbClr val="6D9EE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5*7 is equal to 35, do you have an further questions?</a:t>
            </a:r>
            <a:r>
              <a:rPr lang="en">
                <a:solidFill>
                  <a:srgbClr val="6D9EEB"/>
                </a:solidFill>
                <a:latin typeface="Roboto Mono"/>
                <a:ea typeface="Roboto Mono"/>
                <a:cs typeface="Roboto Mono"/>
                <a:sym typeface="Roboto Mono"/>
              </a:rPr>
              <a:t>&lt;|im_end|&gt;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b56c910e3c_0_14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Google Shape;452;g2b56c910e3c_0_146"/>
          <p:cNvSpPr txBox="1"/>
          <p:nvPr>
            <p:ph idx="1" type="body"/>
          </p:nvPr>
        </p:nvSpPr>
        <p:spPr>
          <a:xfrm>
            <a:off x="3430375" y="1132275"/>
            <a:ext cx="5590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Popular templates: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ChatML &lt;- Recommended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Llama-2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Zephyr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Google Shape;453;g2b56c910e3c_0_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g2b56c910e3c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g2b56c910e3c_0_146"/>
          <p:cNvCxnSpPr>
            <a:stCxn id="456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g2b56c910e3c_0_146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57" name="Google Shape;457;g2b56c910e3c_0_146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g2b56c910e3c_0_146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9" name="Google Shape;459;g2b56c910e3c_0_146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6825eeb8a_0_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g2b6825eeb8a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g2b6825eeb8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g2b6825eeb8a_0_0"/>
          <p:cNvCxnSpPr>
            <a:stCxn id="468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g2b6825eeb8a_0_0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69" name="Google Shape;469;g2b6825eeb8a_0_0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g2b6825eeb8a_0_0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1" name="Google Shape;471;g2b6825eeb8a_0_0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2" name="Google Shape;472;g2b6825eeb8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200" y="1481975"/>
            <a:ext cx="5904502" cy="26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b6825eeb8a_0_0"/>
          <p:cNvSpPr/>
          <p:nvPr/>
        </p:nvSpPr>
        <p:spPr>
          <a:xfrm>
            <a:off x="3092975" y="2068425"/>
            <a:ext cx="5708100" cy="54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b56c910e3c_0_21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 (SFT)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g2b56c910e3c_0_2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" name="Google Shape;480;g2b56c910e3c_0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g2b56c910e3c_0_212"/>
          <p:cNvCxnSpPr>
            <a:stCxn id="48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g2b56c910e3c_0_212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83" name="Google Shape;483;g2b56c910e3c_0_212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g2b56c910e3c_0_212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g2b56c910e3c_0_212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SFT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g2b56c910e3c_0_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775" y="1087500"/>
            <a:ext cx="357973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b5c973c316_0_64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2" name="Google Shape;492;g2b5c973c316_0_6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g2b5c973c316_0_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g2b5c973c316_0_646"/>
          <p:cNvCxnSpPr>
            <a:stCxn id="495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g2b5c973c316_0_646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96" name="Google Shape;496;g2b5c973c316_0_646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g2b5c973c316_0_646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8" name="Google Shape;498;g2b5c973c316_0_646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b5c973c316_0_70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4" name="Google Shape;504;g2b5c973c316_0_7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g2b5c973c316_0_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g2b5c973c316_0_704"/>
          <p:cNvCxnSpPr>
            <a:stCxn id="507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g2b5c973c316_0_704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g2b5c973c316_0_704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g2b5c973c316_0_704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0" name="Google Shape;510;g2b5c973c316_0_704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1" name="Google Shape;511;g2b5c973c316_0_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975" y="1638650"/>
            <a:ext cx="5904502" cy="186619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b5c973c316_0_704"/>
          <p:cNvSpPr/>
          <p:nvPr/>
        </p:nvSpPr>
        <p:spPr>
          <a:xfrm>
            <a:off x="5412375" y="2397175"/>
            <a:ext cx="428100" cy="22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b5c973c316_0_704"/>
          <p:cNvSpPr/>
          <p:nvPr/>
        </p:nvSpPr>
        <p:spPr>
          <a:xfrm>
            <a:off x="5923650" y="2397175"/>
            <a:ext cx="548700" cy="22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5c973c316_0_7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9" name="Google Shape;519;g2b5c973c316_0_7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g2b5c973c316_0_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g2b5c973c316_0_716"/>
          <p:cNvCxnSpPr>
            <a:stCxn id="52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g2b5c973c316_0_716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3" name="Google Shape;523;g2b5c973c316_0_716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g2b5c973c316_0_716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5" name="Google Shape;525;g2b5c973c316_0_716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6" name="Google Shape;526;g2b5c973c316_0_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100" y="1322525"/>
            <a:ext cx="50625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2b5c973c316_0_716"/>
          <p:cNvSpPr txBox="1"/>
          <p:nvPr/>
        </p:nvSpPr>
        <p:spPr>
          <a:xfrm>
            <a:off x="3087100" y="952975"/>
            <a:ext cx="39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Awesome feedback datasets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6e45d6096_0_10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3" name="Google Shape;533;g2b6e45d6096_0_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g2b6e45d6096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g2b6e45d6096_0_107"/>
          <p:cNvCxnSpPr>
            <a:stCxn id="536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g2b6e45d6096_0_107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37" name="Google Shape;537;g2b6e45d6096_0_107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g2b6e45d6096_0_107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9" name="Google Shape;539;g2b6e45d6096_0_107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g2b6e45d6096_0_107"/>
          <p:cNvSpPr/>
          <p:nvPr/>
        </p:nvSpPr>
        <p:spPr>
          <a:xfrm>
            <a:off x="4785350" y="1775125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 </a:t>
            </a:r>
            <a:r>
              <a:rPr lang="en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(x)</a:t>
            </a:r>
            <a:endParaRPr sz="1100">
              <a:solidFill>
                <a:srgbClr val="274E13"/>
              </a:solidFill>
            </a:endParaRPr>
          </a:p>
        </p:txBody>
      </p:sp>
      <p:sp>
        <p:nvSpPr>
          <p:cNvPr id="541" name="Google Shape;541;g2b6e45d6096_0_107"/>
          <p:cNvSpPr/>
          <p:nvPr/>
        </p:nvSpPr>
        <p:spPr>
          <a:xfrm>
            <a:off x="3299125" y="3183850"/>
            <a:ext cx="2472000" cy="432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Chosen response 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(y</a:t>
            </a:r>
            <a:r>
              <a:rPr baseline="-25000"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1C4587"/>
              </a:solidFill>
            </a:endParaRPr>
          </a:p>
        </p:txBody>
      </p:sp>
      <p:sp>
        <p:nvSpPr>
          <p:cNvPr id="542" name="Google Shape;542;g2b6e45d6096_0_107"/>
          <p:cNvSpPr/>
          <p:nvPr/>
        </p:nvSpPr>
        <p:spPr>
          <a:xfrm>
            <a:off x="5968625" y="3183850"/>
            <a:ext cx="2577600" cy="4320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Rejected response </a:t>
            </a:r>
            <a:r>
              <a:rPr lang="en">
                <a:solidFill>
                  <a:srgbClr val="5B0F00"/>
                </a:solidFill>
                <a:latin typeface="Roboto Mono"/>
                <a:ea typeface="Roboto Mono"/>
                <a:cs typeface="Roboto Mono"/>
                <a:sym typeface="Roboto Mono"/>
              </a:rPr>
              <a:t>(y</a:t>
            </a:r>
            <a:r>
              <a:rPr baseline="-25000" lang="en">
                <a:solidFill>
                  <a:srgbClr val="5B0F00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">
                <a:solidFill>
                  <a:srgbClr val="5B0F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5B0F00"/>
              </a:solidFill>
            </a:endParaRPr>
          </a:p>
        </p:txBody>
      </p:sp>
      <p:cxnSp>
        <p:nvCxnSpPr>
          <p:cNvPr id="543" name="Google Shape;543;g2b6e45d6096_0_107"/>
          <p:cNvCxnSpPr>
            <a:stCxn id="540" idx="2"/>
            <a:endCxn id="541" idx="0"/>
          </p:cNvCxnSpPr>
          <p:nvPr/>
        </p:nvCxnSpPr>
        <p:spPr>
          <a:xfrm rot="5400000">
            <a:off x="4714100" y="2028175"/>
            <a:ext cx="976800" cy="13347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g2b6e45d6096_0_107"/>
          <p:cNvCxnSpPr>
            <a:stCxn id="540" idx="2"/>
            <a:endCxn id="542" idx="0"/>
          </p:cNvCxnSpPr>
          <p:nvPr/>
        </p:nvCxnSpPr>
        <p:spPr>
          <a:xfrm flipH="1" rot="-5400000">
            <a:off x="6075200" y="2001775"/>
            <a:ext cx="976800" cy="13875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2b6e45d6096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799" y="3786289"/>
            <a:ext cx="5728500" cy="84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50" name="Google Shape;550;g2b6e45d6096_0_5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1" name="Google Shape;551;g2b6e45d6096_0_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g2b6e45d6096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g2b6e45d6096_0_55"/>
          <p:cNvCxnSpPr>
            <a:stCxn id="554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g2b6e45d6096_0_55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55" name="Google Shape;555;g2b6e45d6096_0_55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g2b6e45d6096_0_55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g2b6e45d6096_0_55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g2b6e45d6096_0_55"/>
          <p:cNvSpPr/>
          <p:nvPr/>
        </p:nvSpPr>
        <p:spPr>
          <a:xfrm>
            <a:off x="4785350" y="1775125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 (x)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59" name="Google Shape;559;g2b6e45d6096_0_55"/>
          <p:cNvSpPr/>
          <p:nvPr/>
        </p:nvSpPr>
        <p:spPr>
          <a:xfrm>
            <a:off x="3299125" y="3183850"/>
            <a:ext cx="2472000" cy="432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Chosen response (y</a:t>
            </a:r>
            <a:r>
              <a:rPr baseline="-25000"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60" name="Google Shape;560;g2b6e45d6096_0_55"/>
          <p:cNvSpPr/>
          <p:nvPr/>
        </p:nvSpPr>
        <p:spPr>
          <a:xfrm>
            <a:off x="5968625" y="3183850"/>
            <a:ext cx="2577600" cy="4320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Rejected response (y</a:t>
            </a:r>
            <a:r>
              <a:rPr baseline="-25000"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561" name="Google Shape;561;g2b6e45d6096_0_55"/>
          <p:cNvCxnSpPr>
            <a:stCxn id="558" idx="2"/>
            <a:endCxn id="559" idx="0"/>
          </p:cNvCxnSpPr>
          <p:nvPr/>
        </p:nvCxnSpPr>
        <p:spPr>
          <a:xfrm rot="5400000">
            <a:off x="4714100" y="2028175"/>
            <a:ext cx="976800" cy="13347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g2b6e45d6096_0_55"/>
          <p:cNvCxnSpPr>
            <a:stCxn id="558" idx="2"/>
            <a:endCxn id="560" idx="0"/>
          </p:cNvCxnSpPr>
          <p:nvPr/>
        </p:nvCxnSpPr>
        <p:spPr>
          <a:xfrm flipH="1" rot="-5400000">
            <a:off x="6075200" y="2001775"/>
            <a:ext cx="976800" cy="13875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b5c973c316_0_66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8" name="Google Shape;568;g2b5c973c316_0_6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9" name="Google Shape;569;g2b5c973c316_0_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g2b5c973c316_0_662"/>
          <p:cNvCxnSpPr>
            <a:stCxn id="571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g2b5c973c316_0_662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72" name="Google Shape;572;g2b5c973c316_0_662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g2b5c973c316_0_662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4" name="Google Shape;574;g2b5c973c316_0_662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5" name="Google Shape;575;g2b5c973c316_0_662"/>
          <p:cNvSpPr/>
          <p:nvPr/>
        </p:nvSpPr>
        <p:spPr>
          <a:xfrm>
            <a:off x="4785350" y="1775125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76" name="Google Shape;576;g2b5c973c316_0_662"/>
          <p:cNvSpPr/>
          <p:nvPr/>
        </p:nvSpPr>
        <p:spPr>
          <a:xfrm>
            <a:off x="3216125" y="3183850"/>
            <a:ext cx="1384800" cy="432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Response 1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77" name="Google Shape;577;g2b5c973c316_0_662"/>
          <p:cNvSpPr/>
          <p:nvPr/>
        </p:nvSpPr>
        <p:spPr>
          <a:xfrm>
            <a:off x="4714650" y="3183850"/>
            <a:ext cx="1384800" cy="4320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Response 2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578" name="Google Shape;578;g2b5c973c316_0_662"/>
          <p:cNvCxnSpPr>
            <a:stCxn id="575" idx="2"/>
            <a:endCxn id="576" idx="0"/>
          </p:cNvCxnSpPr>
          <p:nvPr/>
        </p:nvCxnSpPr>
        <p:spPr>
          <a:xfrm rot="5400000">
            <a:off x="4400750" y="1714825"/>
            <a:ext cx="976800" cy="19614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g2b5c973c316_0_662"/>
          <p:cNvCxnSpPr>
            <a:stCxn id="575" idx="2"/>
            <a:endCxn id="577" idx="0"/>
          </p:cNvCxnSpPr>
          <p:nvPr/>
        </p:nvCxnSpPr>
        <p:spPr>
          <a:xfrm rot="5400000">
            <a:off x="5150000" y="2464075"/>
            <a:ext cx="976800" cy="4629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g2b5c973c316_0_662"/>
          <p:cNvSpPr/>
          <p:nvPr/>
        </p:nvSpPr>
        <p:spPr>
          <a:xfrm>
            <a:off x="6198875" y="3183850"/>
            <a:ext cx="1351500" cy="432000"/>
          </a:xfrm>
          <a:prstGeom prst="roundRect">
            <a:avLst>
              <a:gd fmla="val 16667" name="adj"/>
            </a:avLst>
          </a:prstGeom>
          <a:solidFill>
            <a:srgbClr val="4C113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Response 3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581" name="Google Shape;581;g2b5c973c316_0_662"/>
          <p:cNvCxnSpPr>
            <a:stCxn id="575" idx="2"/>
            <a:endCxn id="580" idx="0"/>
          </p:cNvCxnSpPr>
          <p:nvPr/>
        </p:nvCxnSpPr>
        <p:spPr>
          <a:xfrm flipH="1" rot="-5400000">
            <a:off x="5883800" y="2193175"/>
            <a:ext cx="976800" cy="10047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g2b5c973c316_0_662"/>
          <p:cNvSpPr/>
          <p:nvPr/>
        </p:nvSpPr>
        <p:spPr>
          <a:xfrm>
            <a:off x="7649800" y="3183850"/>
            <a:ext cx="1351500" cy="4320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583" name="Google Shape;583;g2b5c973c316_0_662"/>
          <p:cNvCxnSpPr>
            <a:stCxn id="575" idx="2"/>
            <a:endCxn id="582" idx="0"/>
          </p:cNvCxnSpPr>
          <p:nvPr/>
        </p:nvCxnSpPr>
        <p:spPr>
          <a:xfrm flipH="1" rot="-5400000">
            <a:off x="6609350" y="1467625"/>
            <a:ext cx="976800" cy="24558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g2b5c973c316_0_662"/>
          <p:cNvSpPr txBox="1"/>
          <p:nvPr>
            <p:ph idx="1" type="body"/>
          </p:nvPr>
        </p:nvSpPr>
        <p:spPr>
          <a:xfrm>
            <a:off x="3161850" y="3770475"/>
            <a:ext cx="58593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Pref(R1) &gt; 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Pref(R2) &gt; Pref(R3) &gt; Pref(R4)</a:t>
            </a:r>
            <a:endParaRPr sz="1700">
              <a:solidFill>
                <a:srgbClr val="FF9D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67c4de1ca_1_9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Why align?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g2b67c4de1ca_1_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g2b67c4de1ca_1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g2b67c4de1ca_1_94"/>
          <p:cNvCxnSpPr>
            <a:stCxn id="94" idx="2"/>
          </p:cNvCxnSpPr>
          <p:nvPr/>
        </p:nvCxnSpPr>
        <p:spPr>
          <a:xfrm>
            <a:off x="1675475" y="20352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g2b67c4de1ca_1_94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5" name="Google Shape;95;g2b67c4de1ca_1_94"/>
          <p:cNvCxnSpPr/>
          <p:nvPr/>
        </p:nvCxnSpPr>
        <p:spPr>
          <a:xfrm>
            <a:off x="1675475" y="31713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g2b67c4de1ca_1_94"/>
          <p:cNvSpPr/>
          <p:nvPr/>
        </p:nvSpPr>
        <p:spPr>
          <a:xfrm>
            <a:off x="439475" y="23931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g2b67c4de1ca_1_94"/>
          <p:cNvSpPr/>
          <p:nvPr/>
        </p:nvSpPr>
        <p:spPr>
          <a:xfrm>
            <a:off x="439475" y="35292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g2b67c4de1ca_1_94"/>
          <p:cNvSpPr txBox="1"/>
          <p:nvPr/>
        </p:nvSpPr>
        <p:spPr>
          <a:xfrm>
            <a:off x="4650800" y="1257000"/>
            <a:ext cx="33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Is pineapple on pizza a crime?</a:t>
            </a:r>
            <a:endParaRPr sz="1800">
              <a:solidFill>
                <a:srgbClr val="FFD21E"/>
              </a:solidFill>
            </a:endParaRPr>
          </a:p>
        </p:txBody>
      </p:sp>
      <p:sp>
        <p:nvSpPr>
          <p:cNvPr id="99" name="Google Shape;99;g2b67c4de1ca_1_94"/>
          <p:cNvSpPr/>
          <p:nvPr/>
        </p:nvSpPr>
        <p:spPr>
          <a:xfrm>
            <a:off x="5086700" y="23931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SFT LLM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0" name="Google Shape;100;g2b67c4de1ca_1_94"/>
          <p:cNvCxnSpPr/>
          <p:nvPr/>
        </p:nvCxnSpPr>
        <p:spPr>
          <a:xfrm>
            <a:off x="6322700" y="18363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g2b67c4de1ca_1_94"/>
          <p:cNvCxnSpPr/>
          <p:nvPr/>
        </p:nvCxnSpPr>
        <p:spPr>
          <a:xfrm flipH="1">
            <a:off x="5730675" y="3393425"/>
            <a:ext cx="220500" cy="31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g2b67c4de1ca_1_94"/>
          <p:cNvCxnSpPr/>
          <p:nvPr/>
        </p:nvCxnSpPr>
        <p:spPr>
          <a:xfrm>
            <a:off x="6597000" y="3384725"/>
            <a:ext cx="166800" cy="32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g2b67c4de1ca_1_94"/>
          <p:cNvSpPr txBox="1"/>
          <p:nvPr/>
        </p:nvSpPr>
        <p:spPr>
          <a:xfrm>
            <a:off x="4958475" y="3818375"/>
            <a:ext cx="112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“Yes” 👎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4" name="Google Shape;104;g2b67c4de1ca_1_94"/>
          <p:cNvSpPr txBox="1"/>
          <p:nvPr/>
        </p:nvSpPr>
        <p:spPr>
          <a:xfrm>
            <a:off x="6597000" y="3818375"/>
            <a:ext cx="99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“No”</a:t>
            </a:r>
            <a:r>
              <a:rPr lang="en" sz="1800">
                <a:solidFill>
                  <a:schemeClr val="lt1"/>
                </a:solidFill>
              </a:rPr>
              <a:t> 👍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5" name="Google Shape;105;g2b67c4de1ca_1_94"/>
          <p:cNvSpPr txBox="1"/>
          <p:nvPr/>
        </p:nvSpPr>
        <p:spPr>
          <a:xfrm>
            <a:off x="4683650" y="4317925"/>
            <a:ext cx="327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Collect human / AI feedback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 learn p(y</a:t>
            </a:r>
            <a:r>
              <a:rPr baseline="-25000" lang="en" sz="1800">
                <a:solidFill>
                  <a:schemeClr val="lt1"/>
                </a:solidFill>
              </a:rPr>
              <a:t>w</a:t>
            </a:r>
            <a:r>
              <a:rPr lang="en" sz="1800">
                <a:solidFill>
                  <a:schemeClr val="lt1"/>
                </a:solidFill>
              </a:rPr>
              <a:t>﹥y</a:t>
            </a:r>
            <a:r>
              <a:rPr baseline="-25000" lang="en" sz="1800">
                <a:solidFill>
                  <a:schemeClr val="lt1"/>
                </a:solidFill>
              </a:rPr>
              <a:t>l</a:t>
            </a:r>
            <a:r>
              <a:rPr lang="en" sz="1800">
                <a:solidFill>
                  <a:schemeClr val="lt1"/>
                </a:solidFill>
              </a:rPr>
              <a:t>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5c973c316_0_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0" name="Google Shape;590;g2b5c973c316_0_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1" name="Google Shape;591;g2b5c973c316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g2b5c973c316_0_3"/>
          <p:cNvCxnSpPr>
            <a:stCxn id="593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g2b5c973c316_0_3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94" name="Google Shape;594;g2b5c973c316_0_3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g2b5c973c316_0_3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96" name="Google Shape;596;g2b5c973c316_0_3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7" name="Google Shape;597;g2b5c973c316_0_3"/>
          <p:cNvSpPr/>
          <p:nvPr/>
        </p:nvSpPr>
        <p:spPr>
          <a:xfrm>
            <a:off x="4806025" y="1396425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98" name="Google Shape;598;g2b5c973c316_0_3"/>
          <p:cNvSpPr/>
          <p:nvPr/>
        </p:nvSpPr>
        <p:spPr>
          <a:xfrm>
            <a:off x="3525425" y="3837275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Chosen response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99" name="Google Shape;599;g2b5c973c316_0_3"/>
          <p:cNvSpPr/>
          <p:nvPr/>
        </p:nvSpPr>
        <p:spPr>
          <a:xfrm>
            <a:off x="5891975" y="3837274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Rejected response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00" name="Google Shape;600;g2b5c973c316_0_3"/>
          <p:cNvSpPr/>
          <p:nvPr/>
        </p:nvSpPr>
        <p:spPr>
          <a:xfrm>
            <a:off x="4806025" y="2100788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Assistant reponse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01" name="Google Shape;601;g2b5c973c316_0_3"/>
          <p:cNvSpPr/>
          <p:nvPr/>
        </p:nvSpPr>
        <p:spPr>
          <a:xfrm>
            <a:off x="4799050" y="2805150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 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02" name="Google Shape;602;g2b5c973c316_0_3"/>
          <p:cNvCxnSpPr>
            <a:stCxn id="597" idx="2"/>
            <a:endCxn id="600" idx="0"/>
          </p:cNvCxnSpPr>
          <p:nvPr/>
        </p:nvCxnSpPr>
        <p:spPr>
          <a:xfrm>
            <a:off x="5890525" y="1828425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g2b5c973c316_0_3"/>
          <p:cNvCxnSpPr>
            <a:stCxn id="600" idx="2"/>
            <a:endCxn id="601" idx="0"/>
          </p:cNvCxnSpPr>
          <p:nvPr/>
        </p:nvCxnSpPr>
        <p:spPr>
          <a:xfrm flipH="1">
            <a:off x="5883625" y="2532788"/>
            <a:ext cx="6900" cy="27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g2b5c973c316_0_3"/>
          <p:cNvCxnSpPr>
            <a:stCxn id="601" idx="2"/>
            <a:endCxn id="598" idx="0"/>
          </p:cNvCxnSpPr>
          <p:nvPr/>
        </p:nvCxnSpPr>
        <p:spPr>
          <a:xfrm rot="5400000">
            <a:off x="4946800" y="2900400"/>
            <a:ext cx="600000" cy="12735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g2b5c973c316_0_3"/>
          <p:cNvCxnSpPr>
            <a:stCxn id="601" idx="2"/>
            <a:endCxn id="599" idx="0"/>
          </p:cNvCxnSpPr>
          <p:nvPr/>
        </p:nvCxnSpPr>
        <p:spPr>
          <a:xfrm flipH="1" rot="-5400000">
            <a:off x="6130000" y="2990700"/>
            <a:ext cx="600000" cy="10929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5c973c316_0_5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g2b5c973c316_0_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g2b5c973c316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g2b5c973c316_0_55"/>
          <p:cNvCxnSpPr>
            <a:stCxn id="614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g2b5c973c316_0_55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15" name="Google Shape;615;g2b5c973c316_0_55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g2b5c973c316_0_55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7" name="Google Shape;617;g2b5c973c316_0_55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8" name="Google Shape;618;g2b5c973c316_0_55"/>
          <p:cNvSpPr/>
          <p:nvPr/>
        </p:nvSpPr>
        <p:spPr>
          <a:xfrm>
            <a:off x="3528900" y="1399575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19" name="Google Shape;619;g2b5c973c316_0_55"/>
          <p:cNvSpPr/>
          <p:nvPr/>
        </p:nvSpPr>
        <p:spPr>
          <a:xfrm>
            <a:off x="3525425" y="3837275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Chosen response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20" name="Google Shape;620;g2b5c973c316_0_55"/>
          <p:cNvSpPr/>
          <p:nvPr/>
        </p:nvSpPr>
        <p:spPr>
          <a:xfrm>
            <a:off x="5891975" y="3837274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Rejected response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21" name="Google Shape;621;g2b5c973c316_0_55"/>
          <p:cNvSpPr/>
          <p:nvPr/>
        </p:nvSpPr>
        <p:spPr>
          <a:xfrm>
            <a:off x="3528900" y="2103938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Assistant reponse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22" name="Google Shape;622;g2b5c973c316_0_55"/>
          <p:cNvSpPr/>
          <p:nvPr/>
        </p:nvSpPr>
        <p:spPr>
          <a:xfrm>
            <a:off x="3521925" y="2808300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 response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23" name="Google Shape;623;g2b5c973c316_0_55"/>
          <p:cNvCxnSpPr>
            <a:stCxn id="618" idx="2"/>
            <a:endCxn id="621" idx="0"/>
          </p:cNvCxnSpPr>
          <p:nvPr/>
        </p:nvCxnSpPr>
        <p:spPr>
          <a:xfrm>
            <a:off x="4613400" y="1831575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g2b5c973c316_0_55"/>
          <p:cNvCxnSpPr>
            <a:stCxn id="621" idx="2"/>
            <a:endCxn id="622" idx="0"/>
          </p:cNvCxnSpPr>
          <p:nvPr/>
        </p:nvCxnSpPr>
        <p:spPr>
          <a:xfrm flipH="1">
            <a:off x="4606500" y="2535938"/>
            <a:ext cx="6900" cy="27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g2b5c973c316_0_55"/>
          <p:cNvSpPr/>
          <p:nvPr/>
        </p:nvSpPr>
        <p:spPr>
          <a:xfrm>
            <a:off x="5895450" y="1399588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Prompt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26" name="Google Shape;626;g2b5c973c316_0_55"/>
          <p:cNvSpPr/>
          <p:nvPr/>
        </p:nvSpPr>
        <p:spPr>
          <a:xfrm>
            <a:off x="5895450" y="2103950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Assistant reponse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627" name="Google Shape;627;g2b5c973c316_0_55"/>
          <p:cNvSpPr/>
          <p:nvPr/>
        </p:nvSpPr>
        <p:spPr>
          <a:xfrm>
            <a:off x="5888475" y="2808313"/>
            <a:ext cx="2169000" cy="432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User response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628" name="Google Shape;628;g2b5c973c316_0_55"/>
          <p:cNvCxnSpPr>
            <a:stCxn id="625" idx="2"/>
            <a:endCxn id="626" idx="0"/>
          </p:cNvCxnSpPr>
          <p:nvPr/>
        </p:nvCxnSpPr>
        <p:spPr>
          <a:xfrm>
            <a:off x="6979950" y="1831588"/>
            <a:ext cx="0" cy="27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g2b5c973c316_0_55"/>
          <p:cNvCxnSpPr>
            <a:stCxn id="626" idx="2"/>
            <a:endCxn id="627" idx="0"/>
          </p:cNvCxnSpPr>
          <p:nvPr/>
        </p:nvCxnSpPr>
        <p:spPr>
          <a:xfrm flipH="1">
            <a:off x="6973050" y="2535950"/>
            <a:ext cx="6900" cy="272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g2b5c973c316_0_55"/>
          <p:cNvCxnSpPr>
            <a:stCxn id="622" idx="2"/>
            <a:endCxn id="619" idx="0"/>
          </p:cNvCxnSpPr>
          <p:nvPr/>
        </p:nvCxnSpPr>
        <p:spPr>
          <a:xfrm>
            <a:off x="4606425" y="3240300"/>
            <a:ext cx="3600" cy="597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g2b5c973c316_0_55"/>
          <p:cNvCxnSpPr>
            <a:stCxn id="627" idx="2"/>
            <a:endCxn id="620" idx="0"/>
          </p:cNvCxnSpPr>
          <p:nvPr/>
        </p:nvCxnSpPr>
        <p:spPr>
          <a:xfrm>
            <a:off x="6972975" y="3240313"/>
            <a:ext cx="3600" cy="597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b5c973c316_0_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7" name="Google Shape;637;g2b5c973c316_0_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g2b5c973c316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g2b5c973c316_0_35"/>
          <p:cNvCxnSpPr>
            <a:stCxn id="640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g2b5c973c316_0_35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41" name="Google Shape;641;g2b5c973c316_0_35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g2b5c973c316_0_35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g2b5c973c316_0_35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4" name="Google Shape;644;g2b5c973c316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650" y="1440000"/>
            <a:ext cx="5904500" cy="280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b5c973c316_0_6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0" name="Google Shape;650;g2b5c973c316_0_6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1" name="Google Shape;651;g2b5c973c316_0_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g2b5c973c316_0_635"/>
          <p:cNvCxnSpPr>
            <a:stCxn id="653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3" name="Google Shape;653;g2b5c973c316_0_635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4" name="Google Shape;654;g2b5c973c316_0_635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g2b5c973c316_0_635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6" name="Google Shape;656;g2b5c973c316_0_635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7" name="Google Shape;657;g2b5c973c316_0_6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100" y="1170125"/>
            <a:ext cx="32425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b67c4de1ca_2_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3" name="Google Shape;663;g2b67c4de1ca_2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4" name="Google Shape;664;g2b67c4de1ca_2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g2b67c4de1ca_2_4"/>
          <p:cNvCxnSpPr>
            <a:stCxn id="666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g2b67c4de1ca_2_4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67" name="Google Shape;667;g2b67c4de1ca_2_4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g2b67c4de1ca_2_4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g2b67c4de1ca_2_4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0" name="Google Shape;670;g2b67c4de1ca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100" y="1170125"/>
            <a:ext cx="324259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b67c4de1ca_2_4"/>
          <p:cNvSpPr/>
          <p:nvPr/>
        </p:nvSpPr>
        <p:spPr>
          <a:xfrm>
            <a:off x="3134300" y="3080600"/>
            <a:ext cx="1473600" cy="35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g2b67c4de1ca_2_4"/>
          <p:cNvPicPr preferRelativeResize="0"/>
          <p:nvPr/>
        </p:nvPicPr>
        <p:blipFill rotWithShape="1">
          <a:blip r:embed="rId5">
            <a:alphaModFix/>
          </a:blip>
          <a:srcRect b="0" l="40557" r="0" t="0"/>
          <a:stretch/>
        </p:blipFill>
        <p:spPr>
          <a:xfrm>
            <a:off x="4631621" y="3014325"/>
            <a:ext cx="4457174" cy="6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b67c4de1ca_2_4"/>
          <p:cNvSpPr txBox="1"/>
          <p:nvPr/>
        </p:nvSpPr>
        <p:spPr>
          <a:xfrm>
            <a:off x="4572000" y="4015225"/>
            <a:ext cx="4516800" cy="648000"/>
          </a:xfrm>
          <a:prstGeom prst="rect">
            <a:avLst/>
          </a:prstGeom>
          <a:solidFill>
            <a:srgbClr val="4C113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More on beta and Alignment losses:</a:t>
            </a:r>
            <a:b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3C78D8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https://huggingface.co/blog/pref-tuning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67c4de1ca_2_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Direct Preference Optimization (DPO)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9" name="Google Shape;679;g2b67c4de1ca_2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0" name="Google Shape;680;g2b67c4de1ca_2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g2b67c4de1ca_2_34"/>
          <p:cNvCxnSpPr>
            <a:stCxn id="682" idx="2"/>
          </p:cNvCxnSpPr>
          <p:nvPr/>
        </p:nvCxnSpPr>
        <p:spPr>
          <a:xfrm>
            <a:off x="1698700" y="20410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g2b67c4de1ca_2_34"/>
          <p:cNvSpPr/>
          <p:nvPr/>
        </p:nvSpPr>
        <p:spPr>
          <a:xfrm>
            <a:off x="462700" y="12628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Load a dataset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3" name="Google Shape;683;g2b67c4de1ca_2_34"/>
          <p:cNvCxnSpPr/>
          <p:nvPr/>
        </p:nvCxnSpPr>
        <p:spPr>
          <a:xfrm>
            <a:off x="1698700" y="31771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g2b67c4de1ca_2_34"/>
          <p:cNvSpPr/>
          <p:nvPr/>
        </p:nvSpPr>
        <p:spPr>
          <a:xfrm>
            <a:off x="462700" y="23989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Apply Chat template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5" name="Google Shape;685;g2b67c4de1ca_2_34"/>
          <p:cNvSpPr/>
          <p:nvPr/>
        </p:nvSpPr>
        <p:spPr>
          <a:xfrm>
            <a:off x="462700" y="35350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DPO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86" name="Google Shape;686;g2b67c4de1ca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100" y="1170125"/>
            <a:ext cx="32425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b6e45d6096_0_1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 Training tips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2" name="Google Shape;692;g2b6e45d6096_0_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3" name="Google Shape;693;g2b6e45d6096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2b6e45d6096_0_138"/>
          <p:cNvSpPr txBox="1"/>
          <p:nvPr>
            <p:ph idx="1" type="body"/>
          </p:nvPr>
        </p:nvSpPr>
        <p:spPr>
          <a:xfrm>
            <a:off x="24750" y="769725"/>
            <a:ext cx="9094500" cy="3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Beta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test from 0.01 - 1.0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Learning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rate: much smaller than for SFT ~100x smaller (5E-7)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Batch size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tradeoff between global batch size and n epochs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Optimizer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Adam appears better than RMSProp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Scheduler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Cosine &gt; Linear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best SFT model != Best DPO model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rgbClr val="FF9D00"/>
                </a:solidFill>
                <a:latin typeface="Roboto Mono"/>
                <a:ea typeface="Roboto Mono"/>
                <a:cs typeface="Roboto Mono"/>
                <a:sym typeface="Roboto Mono"/>
              </a:rPr>
              <a:t>LoRA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Appears to regularize the model compared to full fine-tune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b6e45d6096_0_1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 Training tips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0" name="Google Shape;700;g2b6e45d6096_0_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1" name="Google Shape;701;g2b6e45d6096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2b6e45d6096_0_124"/>
          <p:cNvSpPr txBox="1"/>
          <p:nvPr>
            <p:ph idx="1" type="body"/>
          </p:nvPr>
        </p:nvSpPr>
        <p:spPr>
          <a:xfrm>
            <a:off x="221725" y="1077200"/>
            <a:ext cx="892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Beta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Learning rate (much smaller than for SFT) ~100x smaller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Batch size tradeoff between global batch size and n epochs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Optimizer: Adam appears better than RMSProp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Scheduler: Cosine &gt; Linear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LoRA: Appears to regularize the model training compared to full fine-tuning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3" name="Google Shape;703;g2b6e45d6096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25" y="1214250"/>
            <a:ext cx="8561974" cy="308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b67c4de1ca_2_5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DPO Metrics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9" name="Google Shape;709;g2b67c4de1ca_2_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0" name="Google Shape;710;g2b67c4de1ca_2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2b67c4de1ca_2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25" y="3002850"/>
            <a:ext cx="8839197" cy="176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2b67c4de1ca_2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925" y="1129725"/>
            <a:ext cx="4388904" cy="17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2b67c4de1ca_2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4825" y="1129725"/>
            <a:ext cx="4388885" cy="17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b688428b33_0_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Diagnosing problems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9" name="Google Shape;719;g2b688428b33_0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" name="Google Shape;720;g2b688428b33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b688428b33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75" y="2960350"/>
            <a:ext cx="8839203" cy="17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b688428b33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025" y="1202550"/>
            <a:ext cx="4352126" cy="1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b688428b33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850" y="1189824"/>
            <a:ext cx="4352126" cy="172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67c4de1ca_1_7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Why align?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g2b67c4de1ca_1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g2b67c4de1ca_1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g2b67c4de1ca_1_77"/>
          <p:cNvCxnSpPr>
            <a:stCxn id="114" idx="2"/>
          </p:cNvCxnSpPr>
          <p:nvPr/>
        </p:nvCxnSpPr>
        <p:spPr>
          <a:xfrm>
            <a:off x="1675475" y="20352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g2b67c4de1ca_1_77"/>
          <p:cNvSpPr/>
          <p:nvPr/>
        </p:nvSpPr>
        <p:spPr>
          <a:xfrm>
            <a:off x="439475" y="12570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Pretraining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5" name="Google Shape;115;g2b67c4de1ca_1_77"/>
          <p:cNvCxnSpPr/>
          <p:nvPr/>
        </p:nvCxnSpPr>
        <p:spPr>
          <a:xfrm>
            <a:off x="1675475" y="3171325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g2b67c4de1ca_1_77"/>
          <p:cNvSpPr/>
          <p:nvPr/>
        </p:nvSpPr>
        <p:spPr>
          <a:xfrm>
            <a:off x="439475" y="239310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Supervised fine-tuning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g2b67c4de1ca_1_77"/>
          <p:cNvSpPr/>
          <p:nvPr/>
        </p:nvSpPr>
        <p:spPr>
          <a:xfrm>
            <a:off x="439475" y="3529250"/>
            <a:ext cx="2472000" cy="7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Alignment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g2b67c4de1ca_1_77"/>
          <p:cNvSpPr txBox="1"/>
          <p:nvPr/>
        </p:nvSpPr>
        <p:spPr>
          <a:xfrm>
            <a:off x="4650800" y="1257000"/>
            <a:ext cx="33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Is pineapple on pizza a crime?</a:t>
            </a:r>
            <a:endParaRPr sz="1800">
              <a:solidFill>
                <a:srgbClr val="FFD21E"/>
              </a:solidFill>
            </a:endParaRPr>
          </a:p>
        </p:txBody>
      </p:sp>
      <p:sp>
        <p:nvSpPr>
          <p:cNvPr id="119" name="Google Shape;119;g2b67c4de1ca_1_77"/>
          <p:cNvSpPr/>
          <p:nvPr/>
        </p:nvSpPr>
        <p:spPr>
          <a:xfrm>
            <a:off x="5086700" y="2393100"/>
            <a:ext cx="2472000" cy="7782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Aligned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LLM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g2b67c4de1ca_1_77"/>
          <p:cNvSpPr txBox="1"/>
          <p:nvPr/>
        </p:nvSpPr>
        <p:spPr>
          <a:xfrm>
            <a:off x="4160300" y="3845700"/>
            <a:ext cx="4324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D21E"/>
                </a:solidFill>
              </a:rPr>
              <a:t>No, adding pineapple as a topping on pizza is not a criminal act. It’s a matter of personal preference and taste.</a:t>
            </a:r>
            <a:endParaRPr sz="1800">
              <a:solidFill>
                <a:srgbClr val="FFD21E"/>
              </a:solidFill>
            </a:endParaRPr>
          </a:p>
        </p:txBody>
      </p:sp>
      <p:cxnSp>
        <p:nvCxnSpPr>
          <p:cNvPr id="121" name="Google Shape;121;g2b67c4de1ca_1_77"/>
          <p:cNvCxnSpPr/>
          <p:nvPr/>
        </p:nvCxnSpPr>
        <p:spPr>
          <a:xfrm>
            <a:off x="6322700" y="18363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g2b67c4de1ca_1_77"/>
          <p:cNvCxnSpPr/>
          <p:nvPr/>
        </p:nvCxnSpPr>
        <p:spPr>
          <a:xfrm>
            <a:off x="6322700" y="3370200"/>
            <a:ext cx="0" cy="3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b6e45d6096_0_7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Diagnosing problems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9" name="Google Shape;729;g2b6e45d6096_0_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0" name="Google Shape;730;g2b6e45d6096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b6e45d6096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00" y="1017725"/>
            <a:ext cx="8578002" cy="39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b6e45d6096_0_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7" name="Google Shape;737;g2b6e45d6096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2b6e45d6096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077" y="1017725"/>
            <a:ext cx="4672325" cy="37107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2b6e45d6096_0_94"/>
          <p:cNvSpPr txBox="1"/>
          <p:nvPr/>
        </p:nvSpPr>
        <p:spPr>
          <a:xfrm>
            <a:off x="4662900" y="4732450"/>
            <a:ext cx="40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https://qwenlm.github.io/blog/qwen1.5/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0" name="Google Shape;740;g2b6e45d6096_0_9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Evaluating Chatbots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b67c4de1ca_2_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Evaluating Chatbots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6" name="Google Shape;746;g2b67c4de1ca_2_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7" name="Google Shape;747;g2b67c4de1ca_2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2b67c4de1ca_2_83"/>
          <p:cNvSpPr txBox="1"/>
          <p:nvPr>
            <p:ph idx="1" type="body"/>
          </p:nvPr>
        </p:nvSpPr>
        <p:spPr>
          <a:xfrm>
            <a:off x="221725" y="1077200"/>
            <a:ext cx="892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OpenLLM LeaderBoard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Not Chatbot focused, leakage, overfitting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MT Bench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Usage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Alpaca Eval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8"/>
              </a:rPr>
              <a:t>Usage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9"/>
              </a:rPr>
              <a:t>LLamaindex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(RAG)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0"/>
              </a:rPr>
              <a:t>Human Eval</a:t>
            </a:r>
            <a:r>
              <a:rPr lang="en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Lmsys Chatbot Arena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b67c4de1ca_2_6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Benchmark correlations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4" name="Google Shape;754;g2b67c4de1ca_2_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5" name="Google Shape;755;g2b67c4de1ca_2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b67c4de1ca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450" y="1066825"/>
            <a:ext cx="44017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b67c4de1ca_2_74"/>
          <p:cNvSpPr txBox="1"/>
          <p:nvPr>
            <p:ph type="title"/>
          </p:nvPr>
        </p:nvSpPr>
        <p:spPr>
          <a:xfrm>
            <a:off x="2983950" y="2229250"/>
            <a:ext cx="31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🙋 Questions?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2" name="Google Shape;762;g2b67c4de1ca_2_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3" name="Google Shape;763;g2b67c4de1ca_2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 b="0" l="0" r="67771" t="0"/>
          <a:stretch/>
        </p:blipFill>
        <p:spPr>
          <a:xfrm>
            <a:off x="416675" y="1121800"/>
            <a:ext cx="2004900" cy="3791100"/>
          </a:xfrm>
          <a:prstGeom prst="roundRect">
            <a:avLst>
              <a:gd fmla="val 2658" name="adj"/>
            </a:avLst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67c4de1ca_1_152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" name="Google Shape;137;g2b67c4de1ca_1_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g2b67c4de1ca_1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b67c4de1ca_1_152"/>
          <p:cNvPicPr preferRelativeResize="0"/>
          <p:nvPr/>
        </p:nvPicPr>
        <p:blipFill rotWithShape="1">
          <a:blip r:embed="rId4">
            <a:alphaModFix/>
          </a:blip>
          <a:srcRect b="0" l="0" r="67771" t="0"/>
          <a:stretch/>
        </p:blipFill>
        <p:spPr>
          <a:xfrm>
            <a:off x="416675" y="1121800"/>
            <a:ext cx="2004900" cy="3791100"/>
          </a:xfrm>
          <a:prstGeom prst="roundRect">
            <a:avLst>
              <a:gd fmla="val 2658" name="adj"/>
            </a:avLst>
          </a:prstGeom>
          <a:noFill/>
          <a:ln>
            <a:noFill/>
          </a:ln>
        </p:spPr>
      </p:pic>
      <p:sp>
        <p:nvSpPr>
          <p:cNvPr id="140" name="Google Shape;140;g2b67c4de1ca_1_152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41" name="Google Shape;141;g2b67c4de1ca_1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350" y="1226489"/>
            <a:ext cx="2778726" cy="52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b67c4de1ca_1_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1600" y="2255525"/>
            <a:ext cx="2992953" cy="5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b67c4de1ca_1_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4866" y="1780287"/>
            <a:ext cx="327624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b67c4de1ca_1_1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2600" y="3200100"/>
            <a:ext cx="3158999" cy="55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b67c4de1ca_1_1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2636" y="2670816"/>
            <a:ext cx="2707215" cy="60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b67c4de1ca_1_1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7415" y="3598063"/>
            <a:ext cx="2690560" cy="4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67c4de1ca_1_21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g2b67c4de1ca_1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g2b67c4de1ca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b67c4de1ca_1_21"/>
          <p:cNvPicPr preferRelativeResize="0"/>
          <p:nvPr/>
        </p:nvPicPr>
        <p:blipFill rotWithShape="1">
          <a:blip r:embed="rId4">
            <a:alphaModFix/>
          </a:blip>
          <a:srcRect b="0" l="0" r="35761" t="0"/>
          <a:stretch/>
        </p:blipFill>
        <p:spPr>
          <a:xfrm>
            <a:off x="416675" y="1121800"/>
            <a:ext cx="3996000" cy="3791100"/>
          </a:xfrm>
          <a:prstGeom prst="roundRect">
            <a:avLst>
              <a:gd fmla="val 2658" name="adj"/>
            </a:avLst>
          </a:prstGeom>
          <a:noFill/>
          <a:ln>
            <a:noFill/>
          </a:ln>
        </p:spPr>
      </p:pic>
      <p:sp>
        <p:nvSpPr>
          <p:cNvPr id="155" name="Google Shape;155;g2b67c4de1ca_1_21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67c4de1ca_1_166"/>
          <p:cNvSpPr txBox="1"/>
          <p:nvPr>
            <p:ph type="title"/>
          </p:nvPr>
        </p:nvSpPr>
        <p:spPr>
          <a:xfrm>
            <a:off x="311700" y="1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RLHF - the OG of LLM alignment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g2b67c4de1ca_1_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g2b67c4de1ca_1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5000" y="181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b67c4de1ca_1_166"/>
          <p:cNvPicPr preferRelativeResize="0"/>
          <p:nvPr/>
        </p:nvPicPr>
        <p:blipFill rotWithShape="1">
          <a:blip r:embed="rId4">
            <a:alphaModFix/>
          </a:blip>
          <a:srcRect b="0" l="0" r="35761" t="0"/>
          <a:stretch/>
        </p:blipFill>
        <p:spPr>
          <a:xfrm>
            <a:off x="416675" y="1121800"/>
            <a:ext cx="3996000" cy="3791100"/>
          </a:xfrm>
          <a:prstGeom prst="roundRect">
            <a:avLst>
              <a:gd fmla="val 2658" name="adj"/>
            </a:avLst>
          </a:prstGeom>
          <a:noFill/>
          <a:ln>
            <a:noFill/>
          </a:ln>
        </p:spPr>
      </p:pic>
      <p:sp>
        <p:nvSpPr>
          <p:cNvPr id="164" name="Google Shape;164;g2b67c4de1ca_1_166"/>
          <p:cNvSpPr txBox="1"/>
          <p:nvPr/>
        </p:nvSpPr>
        <p:spPr>
          <a:xfrm>
            <a:off x="7094825" y="4358800"/>
            <a:ext cx="16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Stiennon et al (2020)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Ouyang et al (2022)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65" name="Google Shape;165;g2b67c4de1ca_1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975" y="1146001"/>
            <a:ext cx="3178724" cy="6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b67c4de1ca_1_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6700" y="1928175"/>
            <a:ext cx="3289051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b67c4de1ca_1_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7976" y="2829900"/>
            <a:ext cx="3101149" cy="6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b67c4de1ca_1_1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2553" y="3655979"/>
            <a:ext cx="3101148" cy="59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